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Clear Sans Regular" charset="1" panose="020B0503030202020304"/>
      <p:regular r:id="rId11"/>
    </p:embeddedFont>
    <p:embeddedFont>
      <p:font typeface="Clear Sans Regular Bold" charset="1" panose="020B0603030202020304"/>
      <p:regular r:id="rId12"/>
    </p:embeddedFont>
    <p:embeddedFont>
      <p:font typeface="Clear Sans Regular Italics" charset="1" panose="020B0503030202090304"/>
      <p:regular r:id="rId13"/>
    </p:embeddedFont>
    <p:embeddedFont>
      <p:font typeface="Clear Sans Regular Bold Italics" charset="1" panose="020B06030302020903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2650958" y="3667182"/>
            <a:ext cx="5637042" cy="6619818"/>
          </a:xfrm>
          <a:prstGeom prst="rect">
            <a:avLst/>
          </a:prstGeom>
          <a:solidFill>
            <a:srgbClr val="FFFFFF"/>
          </a:solidFill>
        </p:spPr>
      </p:sp>
      <p:pic>
        <p:nvPicPr>
          <p:cNvPr name="Picture 3" id="3"/>
          <p:cNvPicPr>
            <a:picLocks noChangeAspect="true"/>
          </p:cNvPicPr>
          <p:nvPr/>
        </p:nvPicPr>
        <p:blipFill>
          <a:blip r:embed="rId2"/>
          <a:srcRect l="1094" t="34655" r="1094" b="32655"/>
          <a:stretch>
            <a:fillRect/>
          </a:stretch>
        </p:blipFill>
        <p:spPr>
          <a:xfrm flipH="false" flipV="false" rot="0">
            <a:off x="0" y="0"/>
            <a:ext cx="18288000" cy="3667182"/>
          </a:xfrm>
          <a:prstGeom prst="rect">
            <a:avLst/>
          </a:prstGeom>
        </p:spPr>
      </p:pic>
      <p:sp>
        <p:nvSpPr>
          <p:cNvPr name="AutoShape 4" id="4"/>
          <p:cNvSpPr/>
          <p:nvPr/>
        </p:nvSpPr>
        <p:spPr>
          <a:xfrm rot="0">
            <a:off x="13514641" y="7551356"/>
            <a:ext cx="3909677" cy="0"/>
          </a:xfrm>
          <a:prstGeom prst="line">
            <a:avLst/>
          </a:prstGeom>
          <a:ln cap="rnd" w="19050">
            <a:solidFill>
              <a:srgbClr val="000000"/>
            </a:solidFill>
            <a:prstDash val="solid"/>
            <a:headEnd type="none" len="sm" w="sm"/>
            <a:tailEnd type="none" len="sm" w="sm"/>
          </a:ln>
        </p:spPr>
      </p:sp>
      <p:sp>
        <p:nvSpPr>
          <p:cNvPr name="TextBox 5" id="5"/>
          <p:cNvSpPr txBox="true"/>
          <p:nvPr/>
        </p:nvSpPr>
        <p:spPr>
          <a:xfrm rot="0">
            <a:off x="1601576" y="4763971"/>
            <a:ext cx="9792938" cy="3520440"/>
          </a:xfrm>
          <a:prstGeom prst="rect">
            <a:avLst/>
          </a:prstGeom>
        </p:spPr>
        <p:txBody>
          <a:bodyPr anchor="t" rtlCol="false" tIns="0" lIns="0" bIns="0" rIns="0">
            <a:spAutoFit/>
          </a:bodyPr>
          <a:lstStyle/>
          <a:p>
            <a:pPr marL="0" indent="0" lvl="0">
              <a:lnSpc>
                <a:spcPts val="9179"/>
              </a:lnSpc>
              <a:spcBef>
                <a:spcPct val="0"/>
              </a:spcBef>
            </a:pPr>
            <a:r>
              <a:rPr lang="en-US" spc="-84" sz="8499">
                <a:solidFill>
                  <a:srgbClr val="000000"/>
                </a:solidFill>
                <a:latin typeface="Hammersmith One Bold"/>
              </a:rPr>
              <a:t>Analyser les ventes d'une librairie avec Python</a:t>
            </a:r>
          </a:p>
        </p:txBody>
      </p:sp>
      <p:pic>
        <p:nvPicPr>
          <p:cNvPr name="Picture 6" id="6"/>
          <p:cNvPicPr>
            <a:picLocks noChangeAspect="true"/>
          </p:cNvPicPr>
          <p:nvPr/>
        </p:nvPicPr>
        <p:blipFill>
          <a:blip r:embed="rId3"/>
          <a:srcRect l="7915" t="0" r="15098" b="0"/>
          <a:stretch>
            <a:fillRect/>
          </a:stretch>
        </p:blipFill>
        <p:spPr>
          <a:xfrm flipH="false" flipV="false" rot="0">
            <a:off x="12464728" y="7743033"/>
            <a:ext cx="5600969" cy="2386655"/>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5130686" y="4437706"/>
            <a:ext cx="3909677" cy="0"/>
          </a:xfrm>
          <a:prstGeom prst="line">
            <a:avLst/>
          </a:prstGeom>
          <a:ln cap="rnd" w="19050">
            <a:solidFill>
              <a:srgbClr val="000000"/>
            </a:solidFill>
            <a:prstDash val="solid"/>
            <a:headEnd type="none" len="sm" w="sm"/>
            <a:tailEnd type="none" len="sm" w="sm"/>
          </a:ln>
        </p:spPr>
      </p:sp>
      <p:pic>
        <p:nvPicPr>
          <p:cNvPr name="Picture 3" id="3"/>
          <p:cNvPicPr>
            <a:picLocks noChangeAspect="true"/>
          </p:cNvPicPr>
          <p:nvPr/>
        </p:nvPicPr>
        <p:blipFill>
          <a:blip r:embed="rId2"/>
          <a:srcRect l="0" t="934" r="0" b="934"/>
          <a:stretch>
            <a:fillRect/>
          </a:stretch>
        </p:blipFill>
        <p:spPr>
          <a:xfrm flipH="false" flipV="false" rot="0">
            <a:off x="7280003" y="184057"/>
            <a:ext cx="10787250" cy="9876366"/>
          </a:xfrm>
          <a:prstGeom prst="rect">
            <a:avLst/>
          </a:prstGeom>
        </p:spPr>
      </p:pic>
      <p:grpSp>
        <p:nvGrpSpPr>
          <p:cNvPr name="Group 4" id="4"/>
          <p:cNvGrpSpPr/>
          <p:nvPr/>
        </p:nvGrpSpPr>
        <p:grpSpPr>
          <a:xfrm rot="0">
            <a:off x="624396" y="392302"/>
            <a:ext cx="5877548" cy="8490347"/>
            <a:chOff x="0" y="0"/>
            <a:chExt cx="7836731" cy="11320462"/>
          </a:xfrm>
        </p:grpSpPr>
        <p:sp>
          <p:nvSpPr>
            <p:cNvPr name="TextBox 5" id="5"/>
            <p:cNvSpPr txBox="true"/>
            <p:nvPr/>
          </p:nvSpPr>
          <p:spPr>
            <a:xfrm rot="0">
              <a:off x="0" y="-28575"/>
              <a:ext cx="7836731" cy="2144395"/>
            </a:xfrm>
            <a:prstGeom prst="rect">
              <a:avLst/>
            </a:prstGeom>
          </p:spPr>
          <p:txBody>
            <a:bodyPr anchor="t" rtlCol="false" tIns="0" lIns="0" bIns="0" rIns="0">
              <a:spAutoFit/>
            </a:bodyPr>
            <a:lstStyle/>
            <a:p>
              <a:pPr>
                <a:lnSpc>
                  <a:spcPts val="4290"/>
                </a:lnSpc>
              </a:pPr>
              <a:r>
                <a:rPr lang="en-US" sz="3300">
                  <a:solidFill>
                    <a:srgbClr val="000000"/>
                  </a:solidFill>
                  <a:latin typeface="Hammersmith One"/>
                </a:rPr>
                <a:t>B) Le lien entre le genre d’un client et le montant total des achats</a:t>
              </a:r>
            </a:p>
          </p:txBody>
        </p:sp>
        <p:sp>
          <p:nvSpPr>
            <p:cNvPr name="TextBox 6" id="6"/>
            <p:cNvSpPr txBox="true"/>
            <p:nvPr/>
          </p:nvSpPr>
          <p:spPr>
            <a:xfrm rot="0">
              <a:off x="0" y="2291907"/>
              <a:ext cx="7836731" cy="9028555"/>
            </a:xfrm>
            <a:prstGeom prst="rect">
              <a:avLst/>
            </a:prstGeom>
          </p:spPr>
          <p:txBody>
            <a:bodyPr anchor="t" rtlCol="false" tIns="0" lIns="0" bIns="0" rIns="0">
              <a:spAutoFit/>
            </a:bodyPr>
            <a:lstStyle/>
            <a:p>
              <a:pPr marL="493073" indent="-246536" lvl="1">
                <a:lnSpc>
                  <a:spcPts val="3197"/>
                </a:lnSpc>
                <a:buFont typeface="Arial"/>
                <a:buChar char="•"/>
              </a:pPr>
              <a:r>
                <a:rPr lang="en-US" sz="2283">
                  <a:solidFill>
                    <a:srgbClr val="000000"/>
                  </a:solidFill>
                  <a:latin typeface="Clear Sans Regular"/>
                </a:rPr>
                <a:t>Il semble que plus les clientssoientt âgés, moins le montant total des achats soit important.</a:t>
              </a:r>
            </a:p>
            <a:p>
              <a:pPr>
                <a:lnSpc>
                  <a:spcPts val="3197"/>
                </a:lnSpc>
              </a:pPr>
            </a:p>
            <a:p>
              <a:pPr marL="493073" indent="-246536" lvl="1">
                <a:lnSpc>
                  <a:spcPts val="3197"/>
                </a:lnSpc>
                <a:buFont typeface="Arial"/>
                <a:buChar char="•"/>
              </a:pPr>
              <a:r>
                <a:rPr lang="en-US" sz="2283">
                  <a:solidFill>
                    <a:srgbClr val="000000"/>
                  </a:solidFill>
                  <a:latin typeface="Arimo"/>
                </a:rPr>
                <a:t>Il semble que la catégorie des 30-45 soit la tranche d'âge où le coup total est le plus important.</a:t>
              </a:r>
            </a:p>
            <a:p>
              <a:pPr>
                <a:lnSpc>
                  <a:spcPts val="3197"/>
                </a:lnSpc>
              </a:pPr>
            </a:p>
            <a:p>
              <a:pPr marL="493073" indent="-246536" lvl="1">
                <a:lnSpc>
                  <a:spcPts val="3197"/>
                </a:lnSpc>
                <a:buFont typeface="Arial"/>
                <a:buChar char="•"/>
              </a:pPr>
              <a:r>
                <a:rPr lang="en-US" sz="2283">
                  <a:solidFill>
                    <a:srgbClr val="000000"/>
                  </a:solidFill>
                  <a:latin typeface="Arimo"/>
                </a:rPr>
                <a:t>On notera toutefois que la catégorie des 18 ans est celle faisant le plus d'achat, juste après la catégorie des 42 ans.</a:t>
              </a:r>
            </a:p>
            <a:p>
              <a:pPr>
                <a:lnSpc>
                  <a:spcPts val="3197"/>
                </a:lnSpc>
              </a:pPr>
            </a:p>
            <a:p>
              <a:pPr marL="493073" indent="-246536" lvl="1">
                <a:lnSpc>
                  <a:spcPts val="3197"/>
                </a:lnSpc>
                <a:buFont typeface="Arial"/>
                <a:buChar char="•"/>
              </a:pPr>
              <a:r>
                <a:rPr lang="en-US" sz="2283">
                  <a:solidFill>
                    <a:srgbClr val="FF1616"/>
                  </a:solidFill>
                  <a:latin typeface="Arimo Bold"/>
                </a:rPr>
                <a:t>Cette sureprésentation de la catégorie des "18 ans" peut s'expliquer car il faut fournir un âge minimum pour acheter sur un site internet : il faut être majeur (18 ans).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5130686" y="4437706"/>
            <a:ext cx="3909677" cy="0"/>
          </a:xfrm>
          <a:prstGeom prst="line">
            <a:avLst/>
          </a:prstGeom>
          <a:ln cap="rnd" w="19050">
            <a:solidFill>
              <a:srgbClr val="000000"/>
            </a:solidFill>
            <a:prstDash val="solid"/>
            <a:headEnd type="none" len="sm" w="sm"/>
            <a:tailEnd type="none" len="sm" w="sm"/>
          </a:ln>
        </p:spPr>
      </p:sp>
      <p:pic>
        <p:nvPicPr>
          <p:cNvPr name="Picture 3" id="3"/>
          <p:cNvPicPr>
            <a:picLocks noChangeAspect="true"/>
          </p:cNvPicPr>
          <p:nvPr/>
        </p:nvPicPr>
        <p:blipFill>
          <a:blip r:embed="rId2"/>
          <a:srcRect l="0" t="137" r="0" b="137"/>
          <a:stretch>
            <a:fillRect/>
          </a:stretch>
        </p:blipFill>
        <p:spPr>
          <a:xfrm flipH="false" flipV="false" rot="0">
            <a:off x="7433798" y="253465"/>
            <a:ext cx="10494547" cy="9780069"/>
          </a:xfrm>
          <a:prstGeom prst="rect">
            <a:avLst/>
          </a:prstGeom>
        </p:spPr>
      </p:pic>
      <p:grpSp>
        <p:nvGrpSpPr>
          <p:cNvPr name="Group 4" id="4"/>
          <p:cNvGrpSpPr/>
          <p:nvPr/>
        </p:nvGrpSpPr>
        <p:grpSpPr>
          <a:xfrm rot="0">
            <a:off x="653186" y="3063142"/>
            <a:ext cx="5877548" cy="5147072"/>
            <a:chOff x="0" y="0"/>
            <a:chExt cx="7836731" cy="6862762"/>
          </a:xfrm>
        </p:grpSpPr>
        <p:sp>
          <p:nvSpPr>
            <p:cNvPr name="TextBox 5" id="5"/>
            <p:cNvSpPr txBox="true"/>
            <p:nvPr/>
          </p:nvSpPr>
          <p:spPr>
            <a:xfrm rot="0">
              <a:off x="0" y="-28575"/>
              <a:ext cx="7836731" cy="1420495"/>
            </a:xfrm>
            <a:prstGeom prst="rect">
              <a:avLst/>
            </a:prstGeom>
          </p:spPr>
          <p:txBody>
            <a:bodyPr anchor="t" rtlCol="false" tIns="0" lIns="0" bIns="0" rIns="0">
              <a:spAutoFit/>
            </a:bodyPr>
            <a:lstStyle/>
            <a:p>
              <a:pPr>
                <a:lnSpc>
                  <a:spcPts val="4290"/>
                </a:lnSpc>
              </a:pPr>
              <a:r>
                <a:rPr lang="en-US" sz="3300">
                  <a:solidFill>
                    <a:srgbClr val="000000"/>
                  </a:solidFill>
                  <a:latin typeface="Hammersmith One"/>
                </a:rPr>
                <a:t>C) Le lien entre l'âge et la fréquence d’achat</a:t>
              </a:r>
            </a:p>
          </p:txBody>
        </p:sp>
        <p:sp>
          <p:nvSpPr>
            <p:cNvPr name="TextBox 6" id="6"/>
            <p:cNvSpPr txBox="true"/>
            <p:nvPr/>
          </p:nvSpPr>
          <p:spPr>
            <a:xfrm rot="0">
              <a:off x="0" y="1568007"/>
              <a:ext cx="7836731" cy="5294755"/>
            </a:xfrm>
            <a:prstGeom prst="rect">
              <a:avLst/>
            </a:prstGeom>
          </p:spPr>
          <p:txBody>
            <a:bodyPr anchor="t" rtlCol="false" tIns="0" lIns="0" bIns="0" rIns="0">
              <a:spAutoFit/>
            </a:bodyPr>
            <a:lstStyle/>
            <a:p>
              <a:pPr>
                <a:lnSpc>
                  <a:spcPts val="3197"/>
                </a:lnSpc>
              </a:pPr>
            </a:p>
            <a:p>
              <a:pPr marL="493073" indent="-246536" lvl="1">
                <a:lnSpc>
                  <a:spcPts val="3197"/>
                </a:lnSpc>
                <a:buFont typeface="Arial"/>
                <a:buChar char="•"/>
              </a:pPr>
              <a:r>
                <a:rPr lang="en-US" sz="2283">
                  <a:solidFill>
                    <a:srgbClr val="000000"/>
                  </a:solidFill>
                  <a:latin typeface="Clear Sans Regular"/>
                </a:rPr>
                <a:t>Les 30-40 ans sont la catégorie avec la fréquence d'achat la plus élevée.</a:t>
              </a:r>
            </a:p>
            <a:p>
              <a:pPr>
                <a:lnSpc>
                  <a:spcPts val="3197"/>
                </a:lnSpc>
              </a:pPr>
            </a:p>
            <a:p>
              <a:pPr marL="493073" indent="-246536" lvl="1">
                <a:lnSpc>
                  <a:spcPts val="3197"/>
                </a:lnSpc>
                <a:buFont typeface="Arial"/>
                <a:buChar char="•"/>
              </a:pPr>
              <a:r>
                <a:rPr lang="en-US" sz="2283">
                  <a:solidFill>
                    <a:srgbClr val="000000"/>
                  </a:solidFill>
                  <a:latin typeface="Clear Sans Regular"/>
                </a:rPr>
                <a:t>Avec un pic notable pour la catégorie des 42 ans.</a:t>
              </a:r>
            </a:p>
            <a:p>
              <a:pPr>
                <a:lnSpc>
                  <a:spcPts val="3197"/>
                </a:lnSpc>
              </a:pPr>
            </a:p>
            <a:p>
              <a:pPr marL="493073" indent="-246536" lvl="1">
                <a:lnSpc>
                  <a:spcPts val="3197"/>
                </a:lnSpc>
                <a:buFont typeface="Arial"/>
                <a:buChar char="•"/>
              </a:pPr>
              <a:r>
                <a:rPr lang="en-US" sz="2283">
                  <a:solidFill>
                    <a:srgbClr val="000000"/>
                  </a:solidFill>
                  <a:latin typeface="Clear Sans Regular"/>
                </a:rPr>
                <a:t>A partir de 50 ans, plus les clients sont âgés, plus la fréquence d'achat est faible.</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5130686" y="4437706"/>
            <a:ext cx="3909677" cy="0"/>
          </a:xfrm>
          <a:prstGeom prst="line">
            <a:avLst/>
          </a:prstGeom>
          <a:ln cap="rnd" w="19050">
            <a:solidFill>
              <a:srgbClr val="000000"/>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7280003" y="1345843"/>
            <a:ext cx="10837861" cy="7595314"/>
          </a:xfrm>
          <a:prstGeom prst="rect">
            <a:avLst/>
          </a:prstGeom>
        </p:spPr>
      </p:pic>
      <p:grpSp>
        <p:nvGrpSpPr>
          <p:cNvPr name="Group 4" id="4"/>
          <p:cNvGrpSpPr/>
          <p:nvPr/>
        </p:nvGrpSpPr>
        <p:grpSpPr>
          <a:xfrm rot="0">
            <a:off x="694695" y="1584827"/>
            <a:ext cx="5877548" cy="6747272"/>
            <a:chOff x="0" y="0"/>
            <a:chExt cx="7836731" cy="8996362"/>
          </a:xfrm>
        </p:grpSpPr>
        <p:sp>
          <p:nvSpPr>
            <p:cNvPr name="TextBox 5" id="5"/>
            <p:cNvSpPr txBox="true"/>
            <p:nvPr/>
          </p:nvSpPr>
          <p:spPr>
            <a:xfrm rot="0">
              <a:off x="0" y="-28575"/>
              <a:ext cx="7836731" cy="1420495"/>
            </a:xfrm>
            <a:prstGeom prst="rect">
              <a:avLst/>
            </a:prstGeom>
          </p:spPr>
          <p:txBody>
            <a:bodyPr anchor="t" rtlCol="false" tIns="0" lIns="0" bIns="0" rIns="0">
              <a:spAutoFit/>
            </a:bodyPr>
            <a:lstStyle/>
            <a:p>
              <a:pPr>
                <a:lnSpc>
                  <a:spcPts val="4290"/>
                </a:lnSpc>
              </a:pPr>
              <a:r>
                <a:rPr lang="en-US" sz="3300">
                  <a:solidFill>
                    <a:srgbClr val="000000"/>
                  </a:solidFill>
                  <a:latin typeface="Hammersmith One"/>
                </a:rPr>
                <a:t>D) Le lien entre l'âge et les catégories des livres achetés</a:t>
              </a:r>
            </a:p>
          </p:txBody>
        </p:sp>
        <p:sp>
          <p:nvSpPr>
            <p:cNvPr name="TextBox 6" id="6"/>
            <p:cNvSpPr txBox="true"/>
            <p:nvPr/>
          </p:nvSpPr>
          <p:spPr>
            <a:xfrm rot="0">
              <a:off x="0" y="1568007"/>
              <a:ext cx="7836731" cy="7428355"/>
            </a:xfrm>
            <a:prstGeom prst="rect">
              <a:avLst/>
            </a:prstGeom>
          </p:spPr>
          <p:txBody>
            <a:bodyPr anchor="t" rtlCol="false" tIns="0" lIns="0" bIns="0" rIns="0">
              <a:spAutoFit/>
            </a:bodyPr>
            <a:lstStyle/>
            <a:p>
              <a:pPr>
                <a:lnSpc>
                  <a:spcPts val="3197"/>
                </a:lnSpc>
              </a:pPr>
            </a:p>
            <a:p>
              <a:pPr marL="493073" indent="-246536" lvl="1">
                <a:lnSpc>
                  <a:spcPts val="3197"/>
                </a:lnSpc>
                <a:buFont typeface="Arial"/>
                <a:buChar char="•"/>
              </a:pPr>
              <a:r>
                <a:rPr lang="en-US" sz="2283">
                  <a:solidFill>
                    <a:srgbClr val="000000"/>
                  </a:solidFill>
                  <a:latin typeface="Clear Sans Regular"/>
                </a:rPr>
                <a:t>Les 18-30 ans sont la catégorie achetant le plus de livres appartenant à la catégorie 2 </a:t>
              </a:r>
              <a:r>
                <a:rPr lang="en-US" sz="2283">
                  <a:solidFill>
                    <a:srgbClr val="FF1616"/>
                  </a:solidFill>
                  <a:latin typeface="Clear Sans Regular Bold"/>
                </a:rPr>
                <a:t>(rouge)</a:t>
              </a:r>
              <a:r>
                <a:rPr lang="en-US" sz="2283">
                  <a:solidFill>
                    <a:srgbClr val="000000"/>
                  </a:solidFill>
                  <a:latin typeface="Clear Sans Regular"/>
                </a:rPr>
                <a:t>.</a:t>
              </a:r>
            </a:p>
            <a:p>
              <a:pPr>
                <a:lnSpc>
                  <a:spcPts val="3197"/>
                </a:lnSpc>
              </a:pPr>
            </a:p>
            <a:p>
              <a:pPr marL="493073" indent="-246536" lvl="1">
                <a:lnSpc>
                  <a:spcPts val="3197"/>
                </a:lnSpc>
                <a:buFont typeface="Arial"/>
                <a:buChar char="•"/>
              </a:pPr>
              <a:r>
                <a:rPr lang="en-US" sz="2283">
                  <a:solidFill>
                    <a:srgbClr val="000000"/>
                  </a:solidFill>
                  <a:latin typeface="Clear Sans Regular"/>
                </a:rPr>
                <a:t>Les 31-55 sont la catégorie achetant le plus de livres appartenant à la catégorie 0 </a:t>
              </a:r>
              <a:r>
                <a:rPr lang="en-US" sz="2283">
                  <a:solidFill>
                    <a:srgbClr val="38B6FF"/>
                  </a:solidFill>
                  <a:latin typeface="Clear Sans Regular Bold"/>
                </a:rPr>
                <a:t>(bleu)</a:t>
              </a:r>
              <a:r>
                <a:rPr lang="en-US" sz="2283">
                  <a:solidFill>
                    <a:srgbClr val="000000"/>
                  </a:solidFill>
                  <a:latin typeface="Clear Sans Regular Bold"/>
                </a:rPr>
                <a:t>.</a:t>
              </a:r>
            </a:p>
            <a:p>
              <a:pPr>
                <a:lnSpc>
                  <a:spcPts val="3197"/>
                </a:lnSpc>
              </a:pPr>
            </a:p>
            <a:p>
              <a:pPr marL="493073" indent="-246536" lvl="1">
                <a:lnSpc>
                  <a:spcPts val="3197"/>
                </a:lnSpc>
                <a:buFont typeface="Arial"/>
                <a:buChar char="•"/>
              </a:pPr>
              <a:r>
                <a:rPr lang="en-US" sz="2283">
                  <a:solidFill>
                    <a:srgbClr val="000000"/>
                  </a:solidFill>
                  <a:latin typeface="Clear Sans Regular"/>
                </a:rPr>
                <a:t>Les livres de catégorie 1</a:t>
              </a:r>
              <a:r>
                <a:rPr lang="en-US" sz="2283">
                  <a:solidFill>
                    <a:srgbClr val="72AA76"/>
                  </a:solidFill>
                  <a:latin typeface="Clear Sans Regular Bold"/>
                </a:rPr>
                <a:t> </a:t>
              </a:r>
              <a:r>
                <a:rPr lang="en-US" sz="2283">
                  <a:solidFill>
                    <a:srgbClr val="008037"/>
                  </a:solidFill>
                  <a:latin typeface="Clear Sans Regular Bold"/>
                </a:rPr>
                <a:t>(vert)</a:t>
              </a:r>
              <a:r>
                <a:rPr lang="en-US" sz="2283">
                  <a:solidFill>
                    <a:srgbClr val="000000"/>
                  </a:solidFill>
                  <a:latin typeface="Clear Sans Regular"/>
                </a:rPr>
                <a:t> sont achetés par l'ensemble des catégories. On notera toutefois que les plus de 70 ans semblent acheter en majorité des livres issus de cette catégorie.</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5130686" y="4437706"/>
            <a:ext cx="3909677" cy="0"/>
          </a:xfrm>
          <a:prstGeom prst="line">
            <a:avLst/>
          </a:prstGeom>
          <a:ln cap="rnd" w="19050">
            <a:solidFill>
              <a:srgbClr val="000000"/>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7437950" y="291634"/>
            <a:ext cx="10412739" cy="9801283"/>
          </a:xfrm>
          <a:prstGeom prst="rect">
            <a:avLst/>
          </a:prstGeom>
        </p:spPr>
      </p:pic>
      <p:grpSp>
        <p:nvGrpSpPr>
          <p:cNvPr name="Group 4" id="4"/>
          <p:cNvGrpSpPr/>
          <p:nvPr/>
        </p:nvGrpSpPr>
        <p:grpSpPr>
          <a:xfrm rot="0">
            <a:off x="855551" y="1441536"/>
            <a:ext cx="5877548" cy="6011390"/>
            <a:chOff x="0" y="0"/>
            <a:chExt cx="7836731" cy="8015187"/>
          </a:xfrm>
        </p:grpSpPr>
        <p:sp>
          <p:nvSpPr>
            <p:cNvPr name="TextBox 5" id="5"/>
            <p:cNvSpPr txBox="true"/>
            <p:nvPr/>
          </p:nvSpPr>
          <p:spPr>
            <a:xfrm rot="0">
              <a:off x="0" y="-28575"/>
              <a:ext cx="7836731" cy="1420495"/>
            </a:xfrm>
            <a:prstGeom prst="rect">
              <a:avLst/>
            </a:prstGeom>
          </p:spPr>
          <p:txBody>
            <a:bodyPr anchor="t" rtlCol="false" tIns="0" lIns="0" bIns="0" rIns="0">
              <a:spAutoFit/>
            </a:bodyPr>
            <a:lstStyle/>
            <a:p>
              <a:pPr>
                <a:lnSpc>
                  <a:spcPts val="4290"/>
                </a:lnSpc>
              </a:pPr>
              <a:r>
                <a:rPr lang="en-US" sz="3300">
                  <a:solidFill>
                    <a:srgbClr val="000000"/>
                  </a:solidFill>
                  <a:latin typeface="Hammersmith One"/>
                </a:rPr>
                <a:t>E) Le lien entre l'âge et la taille du panier moyen</a:t>
              </a:r>
            </a:p>
          </p:txBody>
        </p:sp>
        <p:sp>
          <p:nvSpPr>
            <p:cNvPr name="TextBox 6" id="6"/>
            <p:cNvSpPr txBox="true"/>
            <p:nvPr/>
          </p:nvSpPr>
          <p:spPr>
            <a:xfrm rot="0">
              <a:off x="0" y="1568007"/>
              <a:ext cx="7836731" cy="6447180"/>
            </a:xfrm>
            <a:prstGeom prst="rect">
              <a:avLst/>
            </a:prstGeom>
          </p:spPr>
          <p:txBody>
            <a:bodyPr anchor="t" rtlCol="false" tIns="0" lIns="0" bIns="0" rIns="0">
              <a:spAutoFit/>
            </a:bodyPr>
            <a:lstStyle/>
            <a:p>
              <a:pPr>
                <a:lnSpc>
                  <a:spcPts val="3197"/>
                </a:lnSpc>
              </a:pPr>
              <a:r>
                <a:rPr lang="en-US" sz="2283">
                  <a:solidFill>
                    <a:srgbClr val="000000"/>
                  </a:solidFill>
                  <a:latin typeface="Clear Sans Regular"/>
                </a:rPr>
                <a:t>3 tendances semblent se démarquer :</a:t>
              </a:r>
            </a:p>
            <a:p>
              <a:pPr>
                <a:lnSpc>
                  <a:spcPts val="3197"/>
                </a:lnSpc>
              </a:pPr>
            </a:p>
            <a:p>
              <a:pPr marL="493073" indent="-246537" lvl="1">
                <a:lnSpc>
                  <a:spcPts val="3197"/>
                </a:lnSpc>
                <a:buFont typeface="Arial"/>
                <a:buChar char="•"/>
              </a:pPr>
              <a:r>
                <a:rPr lang="en-US" sz="2283">
                  <a:solidFill>
                    <a:srgbClr val="000000"/>
                  </a:solidFill>
                  <a:latin typeface="Arimo"/>
                </a:rPr>
                <a:t>Les - 30 ans ont le panier moyen le plus important (compris entre 37 et 48 euros).</a:t>
              </a:r>
            </a:p>
            <a:p>
              <a:pPr>
                <a:lnSpc>
                  <a:spcPts val="3197"/>
                </a:lnSpc>
              </a:pPr>
            </a:p>
            <a:p>
              <a:pPr marL="493073" indent="-246537" lvl="1">
                <a:lnSpc>
                  <a:spcPts val="3197"/>
                </a:lnSpc>
                <a:buFont typeface="Arial"/>
                <a:buChar char="•"/>
              </a:pPr>
              <a:r>
                <a:rPr lang="en-US" sz="2283">
                  <a:solidFill>
                    <a:srgbClr val="000000"/>
                  </a:solidFill>
                  <a:latin typeface="Arimo"/>
                </a:rPr>
                <a:t>Les clients entre 30 ans et 50 ans ont un panier moyen de 13 euros.</a:t>
              </a:r>
            </a:p>
            <a:p>
              <a:pPr>
                <a:lnSpc>
                  <a:spcPts val="3197"/>
                </a:lnSpc>
              </a:pPr>
            </a:p>
            <a:p>
              <a:pPr marL="493073" indent="-246537" lvl="1">
                <a:lnSpc>
                  <a:spcPts val="3197"/>
                </a:lnSpc>
                <a:buFont typeface="Arial"/>
                <a:buChar char="•"/>
              </a:pPr>
              <a:r>
                <a:rPr lang="en-US" sz="2283">
                  <a:solidFill>
                    <a:srgbClr val="000000"/>
                  </a:solidFill>
                  <a:latin typeface="Arimo"/>
                </a:rPr>
                <a:t>Enfin, les clients en 50 et 93 ans ont un panier moyen entre 16 euros et 25 euros).</a:t>
              </a:r>
            </a:p>
          </p:txBody>
        </p:sp>
      </p:gr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32269" y="1156163"/>
            <a:ext cx="3701941" cy="2851861"/>
            <a:chOff x="0" y="0"/>
            <a:chExt cx="4935922" cy="3802482"/>
          </a:xfrm>
        </p:grpSpPr>
        <p:sp>
          <p:nvSpPr>
            <p:cNvPr name="TextBox 3" id="3"/>
            <p:cNvSpPr txBox="true"/>
            <p:nvPr/>
          </p:nvSpPr>
          <p:spPr>
            <a:xfrm rot="0">
              <a:off x="4420533" y="1730125"/>
              <a:ext cx="515389" cy="402115"/>
            </a:xfrm>
            <a:prstGeom prst="rect">
              <a:avLst/>
            </a:prstGeom>
          </p:spPr>
          <p:txBody>
            <a:bodyPr anchor="t" rtlCol="false" tIns="0" lIns="0" bIns="0" rIns="0">
              <a:spAutoFit/>
            </a:bodyPr>
            <a:lstStyle/>
            <a:p>
              <a:pPr algn="ctr">
                <a:lnSpc>
                  <a:spcPts val="1241"/>
                </a:lnSpc>
              </a:pPr>
              <a:r>
                <a:rPr lang="en-US" sz="887">
                  <a:solidFill>
                    <a:srgbClr val="000000"/>
                  </a:solidFill>
                  <a:latin typeface="Clear Sans Regular"/>
                </a:rPr>
                <a:t>Homme</a:t>
              </a:r>
            </a:p>
            <a:p>
              <a:pPr algn="ctr">
                <a:lnSpc>
                  <a:spcPts val="1241"/>
                </a:lnSpc>
              </a:pPr>
              <a:r>
                <a:rPr lang="en-US" sz="887">
                  <a:solidFill>
                    <a:srgbClr val="000000"/>
                  </a:solidFill>
                  <a:latin typeface="Clear Sans Regular"/>
                </a:rPr>
                <a:t>50.6%</a:t>
              </a:r>
            </a:p>
          </p:txBody>
        </p:sp>
        <p:sp>
          <p:nvSpPr>
            <p:cNvPr name="TextBox 4" id="4"/>
            <p:cNvSpPr txBox="true"/>
            <p:nvPr/>
          </p:nvSpPr>
          <p:spPr>
            <a:xfrm rot="0">
              <a:off x="0" y="1651192"/>
              <a:ext cx="491037" cy="402115"/>
            </a:xfrm>
            <a:prstGeom prst="rect">
              <a:avLst/>
            </a:prstGeom>
          </p:spPr>
          <p:txBody>
            <a:bodyPr anchor="t" rtlCol="false" tIns="0" lIns="0" bIns="0" rIns="0">
              <a:spAutoFit/>
            </a:bodyPr>
            <a:lstStyle/>
            <a:p>
              <a:pPr algn="ctr">
                <a:lnSpc>
                  <a:spcPts val="1241"/>
                </a:lnSpc>
              </a:pPr>
              <a:r>
                <a:rPr lang="en-US" sz="887">
                  <a:solidFill>
                    <a:srgbClr val="000000"/>
                  </a:solidFill>
                  <a:latin typeface="Clear Sans Regular"/>
                </a:rPr>
                <a:t>Femme</a:t>
              </a:r>
            </a:p>
            <a:p>
              <a:pPr algn="ctr">
                <a:lnSpc>
                  <a:spcPts val="1241"/>
                </a:lnSpc>
              </a:pPr>
              <a:r>
                <a:rPr lang="en-US" sz="887">
                  <a:solidFill>
                    <a:srgbClr val="000000"/>
                  </a:solidFill>
                  <a:latin typeface="Clear Sans Regular"/>
                </a:rPr>
                <a:t>49.4%</a:t>
              </a:r>
            </a:p>
          </p:txBody>
        </p:sp>
        <p:grpSp>
          <p:nvGrpSpPr>
            <p:cNvPr name="Group 5" id="5"/>
            <p:cNvGrpSpPr>
              <a:grpSpLocks noChangeAspect="true"/>
            </p:cNvGrpSpPr>
            <p:nvPr/>
          </p:nvGrpSpPr>
          <p:grpSpPr>
            <a:xfrm rot="0">
              <a:off x="560632" y="0"/>
              <a:ext cx="3802482" cy="3802482"/>
              <a:chOff x="0" y="0"/>
              <a:chExt cx="2540000" cy="2540000"/>
            </a:xfrm>
          </p:grpSpPr>
          <p:sp>
            <p:nvSpPr>
              <p:cNvPr name="Freeform 6" id="6"/>
              <p:cNvSpPr/>
              <p:nvPr/>
            </p:nvSpPr>
            <p:spPr>
              <a:xfrm>
                <a:off x="1161408" y="0"/>
                <a:ext cx="1447837" cy="2575254"/>
              </a:xfrm>
              <a:custGeom>
                <a:avLst/>
                <a:gdLst/>
                <a:ahLst/>
                <a:cxnLst/>
                <a:rect r="r" b="b" t="t" l="l"/>
                <a:pathLst>
                  <a:path h="2575254" w="1447837">
                    <a:moveTo>
                      <a:pt x="108592" y="0"/>
                    </a:moveTo>
                    <a:cubicBezTo>
                      <a:pt x="575292" y="0"/>
                      <a:pt x="1004392" y="255973"/>
                      <a:pt x="1226114" y="666641"/>
                    </a:cubicBezTo>
                    <a:cubicBezTo>
                      <a:pt x="1447837" y="1077308"/>
                      <a:pt x="1426456" y="1576499"/>
                      <a:pt x="1170431" y="1966704"/>
                    </a:cubicBezTo>
                    <a:cubicBezTo>
                      <a:pt x="914406" y="2356909"/>
                      <a:pt x="464991" y="2575254"/>
                      <a:pt x="0" y="2535349"/>
                    </a:cubicBezTo>
                    <a:lnTo>
                      <a:pt x="108592" y="1270000"/>
                    </a:lnTo>
                    <a:close/>
                  </a:path>
                </a:pathLst>
              </a:custGeom>
              <a:solidFill>
                <a:srgbClr val="3882FF"/>
              </a:solidFill>
            </p:spPr>
          </p:sp>
          <p:sp>
            <p:nvSpPr>
              <p:cNvPr name="Freeform 7" id="7"/>
              <p:cNvSpPr/>
              <p:nvPr/>
            </p:nvSpPr>
            <p:spPr>
              <a:xfrm>
                <a:off x="-12095" y="0"/>
                <a:ext cx="1282095" cy="2539195"/>
              </a:xfrm>
              <a:custGeom>
                <a:avLst/>
                <a:gdLst/>
                <a:ahLst/>
                <a:cxnLst/>
                <a:rect r="r" b="b" t="t" l="l"/>
                <a:pathLst>
                  <a:path h="2539195" w="1282095">
                    <a:moveTo>
                      <a:pt x="1236880" y="2539195"/>
                    </a:moveTo>
                    <a:cubicBezTo>
                      <a:pt x="544757" y="2514537"/>
                      <a:pt x="0" y="1939905"/>
                      <a:pt x="12296" y="1247452"/>
                    </a:cubicBezTo>
                    <a:cubicBezTo>
                      <a:pt x="24592" y="554999"/>
                      <a:pt x="589406" y="70"/>
                      <a:pt x="1281968" y="0"/>
                    </a:cubicBezTo>
                    <a:lnTo>
                      <a:pt x="1282095" y="1270000"/>
                    </a:lnTo>
                    <a:close/>
                  </a:path>
                </a:pathLst>
              </a:custGeom>
              <a:solidFill>
                <a:srgbClr val="948BFC"/>
              </a:solidFill>
            </p:spPr>
          </p:sp>
          <p:sp>
            <p:nvSpPr>
              <p:cNvPr name="Freeform 8" id="8"/>
              <p:cNvSpPr/>
              <p:nvPr/>
            </p:nvSpPr>
            <p:spPr>
              <a:xfrm>
                <a:off x="1270000" y="0"/>
                <a:ext cx="127" cy="1270000"/>
              </a:xfrm>
              <a:custGeom>
                <a:avLst/>
                <a:gdLst/>
                <a:ahLst/>
                <a:cxnLst/>
                <a:rect r="r" b="b" t="t" l="l"/>
                <a:pathLst>
                  <a:path h="1270000" w="127">
                    <a:moveTo>
                      <a:pt x="0" y="0"/>
                    </a:moveTo>
                    <a:cubicBezTo>
                      <a:pt x="42" y="0"/>
                      <a:pt x="85" y="0"/>
                      <a:pt x="127" y="0"/>
                    </a:cubicBezTo>
                    <a:lnTo>
                      <a:pt x="0" y="1270000"/>
                    </a:lnTo>
                    <a:close/>
                  </a:path>
                </a:pathLst>
              </a:custGeom>
              <a:solidFill>
                <a:srgbClr val="C699F5"/>
              </a:solidFill>
            </p:spPr>
          </p:sp>
        </p:grpSp>
      </p:grpSp>
      <p:sp>
        <p:nvSpPr>
          <p:cNvPr name="TextBox 9" id="9"/>
          <p:cNvSpPr txBox="true"/>
          <p:nvPr/>
        </p:nvSpPr>
        <p:spPr>
          <a:xfrm rot="0">
            <a:off x="1793154" y="269472"/>
            <a:ext cx="2980171" cy="558800"/>
          </a:xfrm>
          <a:prstGeom prst="rect">
            <a:avLst/>
          </a:prstGeom>
        </p:spPr>
        <p:txBody>
          <a:bodyPr anchor="t" rtlCol="false" tIns="0" lIns="0" bIns="0" rIns="0">
            <a:spAutoFit/>
          </a:bodyPr>
          <a:lstStyle/>
          <a:p>
            <a:pPr algn="l" marL="0" indent="0" lvl="0">
              <a:lnSpc>
                <a:spcPts val="2200"/>
              </a:lnSpc>
              <a:spcBef>
                <a:spcPct val="0"/>
              </a:spcBef>
            </a:pPr>
            <a:r>
              <a:rPr lang="en-US" sz="2000">
                <a:solidFill>
                  <a:srgbClr val="000000"/>
                </a:solidFill>
                <a:latin typeface="Hammersmith One Bold"/>
              </a:rPr>
              <a:t>Répartition du CA en fonction du genre</a:t>
            </a:r>
          </a:p>
        </p:txBody>
      </p:sp>
      <p:sp>
        <p:nvSpPr>
          <p:cNvPr name="TextBox 10" id="10"/>
          <p:cNvSpPr txBox="true"/>
          <p:nvPr/>
        </p:nvSpPr>
        <p:spPr>
          <a:xfrm rot="0">
            <a:off x="1739885" y="3969924"/>
            <a:ext cx="3601584" cy="621030"/>
          </a:xfrm>
          <a:prstGeom prst="rect">
            <a:avLst/>
          </a:prstGeom>
        </p:spPr>
        <p:txBody>
          <a:bodyPr anchor="t" rtlCol="false" tIns="0" lIns="0" bIns="0" rIns="0">
            <a:spAutoFit/>
          </a:bodyPr>
          <a:lstStyle/>
          <a:p>
            <a:pPr>
              <a:lnSpc>
                <a:spcPts val="2520"/>
              </a:lnSpc>
            </a:pPr>
            <a:r>
              <a:rPr lang="en-US" sz="1800">
                <a:solidFill>
                  <a:srgbClr val="000000"/>
                </a:solidFill>
                <a:latin typeface="Clear Sans Regular Bold"/>
              </a:rPr>
              <a:t>Les hommes sont légèrement plus nombreux sur le site.</a:t>
            </a:r>
          </a:p>
        </p:txBody>
      </p:sp>
      <p:sp>
        <p:nvSpPr>
          <p:cNvPr name="TextBox 11" id="11"/>
          <p:cNvSpPr txBox="true"/>
          <p:nvPr/>
        </p:nvSpPr>
        <p:spPr>
          <a:xfrm rot="0">
            <a:off x="13659064" y="269472"/>
            <a:ext cx="4211921" cy="558800"/>
          </a:xfrm>
          <a:prstGeom prst="rect">
            <a:avLst/>
          </a:prstGeom>
        </p:spPr>
        <p:txBody>
          <a:bodyPr anchor="t" rtlCol="false" tIns="0" lIns="0" bIns="0" rIns="0">
            <a:spAutoFit/>
          </a:bodyPr>
          <a:lstStyle/>
          <a:p>
            <a:pPr algn="l" marL="0" indent="0" lvl="0">
              <a:lnSpc>
                <a:spcPts val="2200"/>
              </a:lnSpc>
              <a:spcBef>
                <a:spcPct val="0"/>
              </a:spcBef>
            </a:pPr>
            <a:r>
              <a:rPr lang="en-US" sz="2000">
                <a:solidFill>
                  <a:srgbClr val="000000"/>
                </a:solidFill>
                <a:latin typeface="Hammersmith One Bold"/>
              </a:rPr>
              <a:t>Répartition du CA en fonction de la catégorie des livres achetés</a:t>
            </a:r>
          </a:p>
        </p:txBody>
      </p:sp>
      <p:grpSp>
        <p:nvGrpSpPr>
          <p:cNvPr name="Group 12" id="12"/>
          <p:cNvGrpSpPr/>
          <p:nvPr/>
        </p:nvGrpSpPr>
        <p:grpSpPr>
          <a:xfrm rot="0">
            <a:off x="13810356" y="1028700"/>
            <a:ext cx="3160100" cy="3106788"/>
            <a:chOff x="0" y="0"/>
            <a:chExt cx="4213467" cy="4142383"/>
          </a:xfrm>
        </p:grpSpPr>
        <p:sp>
          <p:nvSpPr>
            <p:cNvPr name="TextBox 13" id="13"/>
            <p:cNvSpPr txBox="true"/>
            <p:nvPr/>
          </p:nvSpPr>
          <p:spPr>
            <a:xfrm rot="0">
              <a:off x="747430" y="3736639"/>
              <a:ext cx="459674" cy="405745"/>
            </a:xfrm>
            <a:prstGeom prst="rect">
              <a:avLst/>
            </a:prstGeom>
          </p:spPr>
          <p:txBody>
            <a:bodyPr anchor="t" rtlCol="false" tIns="0" lIns="0" bIns="0" rIns="0">
              <a:spAutoFit/>
            </a:bodyPr>
            <a:lstStyle/>
            <a:p>
              <a:pPr algn="ctr">
                <a:lnSpc>
                  <a:spcPts val="1253"/>
                </a:lnSpc>
              </a:pPr>
              <a:r>
                <a:rPr lang="en-US" sz="895">
                  <a:solidFill>
                    <a:srgbClr val="000000"/>
                  </a:solidFill>
                  <a:latin typeface="Clear Sans Regular"/>
                </a:rPr>
                <a:t>1</a:t>
              </a:r>
            </a:p>
            <a:p>
              <a:pPr algn="ctr">
                <a:lnSpc>
                  <a:spcPts val="1253"/>
                </a:lnSpc>
              </a:pPr>
              <a:r>
                <a:rPr lang="en-US" sz="895">
                  <a:solidFill>
                    <a:srgbClr val="000000"/>
                  </a:solidFill>
                  <a:latin typeface="Clear Sans Regular"/>
                </a:rPr>
                <a:t>39.3%</a:t>
              </a:r>
            </a:p>
          </p:txBody>
        </p:sp>
        <p:sp>
          <p:nvSpPr>
            <p:cNvPr name="TextBox 14" id="14"/>
            <p:cNvSpPr txBox="true"/>
            <p:nvPr/>
          </p:nvSpPr>
          <p:spPr>
            <a:xfrm rot="0">
              <a:off x="3748166" y="836617"/>
              <a:ext cx="465301" cy="405745"/>
            </a:xfrm>
            <a:prstGeom prst="rect">
              <a:avLst/>
            </a:prstGeom>
          </p:spPr>
          <p:txBody>
            <a:bodyPr anchor="t" rtlCol="false" tIns="0" lIns="0" bIns="0" rIns="0">
              <a:spAutoFit/>
            </a:bodyPr>
            <a:lstStyle/>
            <a:p>
              <a:pPr algn="ctr">
                <a:lnSpc>
                  <a:spcPts val="1253"/>
                </a:lnSpc>
              </a:pPr>
              <a:r>
                <a:rPr lang="en-US" sz="895">
                  <a:solidFill>
                    <a:srgbClr val="000000"/>
                  </a:solidFill>
                  <a:latin typeface="Clear Sans Regular"/>
                </a:rPr>
                <a:t>0</a:t>
              </a:r>
            </a:p>
            <a:p>
              <a:pPr algn="ctr">
                <a:lnSpc>
                  <a:spcPts val="1253"/>
                </a:lnSpc>
              </a:pPr>
              <a:r>
                <a:rPr lang="en-US" sz="895">
                  <a:solidFill>
                    <a:srgbClr val="000000"/>
                  </a:solidFill>
                  <a:latin typeface="Clear Sans Regular"/>
                </a:rPr>
                <a:t>37.3%</a:t>
              </a:r>
            </a:p>
          </p:txBody>
        </p:sp>
        <p:sp>
          <p:nvSpPr>
            <p:cNvPr name="TextBox 15" id="15"/>
            <p:cNvSpPr txBox="true"/>
            <p:nvPr/>
          </p:nvSpPr>
          <p:spPr>
            <a:xfrm rot="0">
              <a:off x="185761" y="49644"/>
              <a:ext cx="459674" cy="405745"/>
            </a:xfrm>
            <a:prstGeom prst="rect">
              <a:avLst/>
            </a:prstGeom>
          </p:spPr>
          <p:txBody>
            <a:bodyPr anchor="t" rtlCol="false" tIns="0" lIns="0" bIns="0" rIns="0">
              <a:spAutoFit/>
            </a:bodyPr>
            <a:lstStyle/>
            <a:p>
              <a:pPr algn="ctr">
                <a:lnSpc>
                  <a:spcPts val="1253"/>
                </a:lnSpc>
              </a:pPr>
              <a:r>
                <a:rPr lang="en-US" sz="895">
                  <a:solidFill>
                    <a:srgbClr val="000000"/>
                  </a:solidFill>
                  <a:latin typeface="Clear Sans Regular"/>
                </a:rPr>
                <a:t>2</a:t>
              </a:r>
            </a:p>
            <a:p>
              <a:pPr algn="ctr">
                <a:lnSpc>
                  <a:spcPts val="1253"/>
                </a:lnSpc>
              </a:pPr>
              <a:r>
                <a:rPr lang="en-US" sz="895">
                  <a:solidFill>
                    <a:srgbClr val="000000"/>
                  </a:solidFill>
                  <a:latin typeface="Clear Sans Regular"/>
                </a:rPr>
                <a:t>23.5%</a:t>
              </a:r>
            </a:p>
          </p:txBody>
        </p:sp>
        <p:grpSp>
          <p:nvGrpSpPr>
            <p:cNvPr name="Group 16" id="16"/>
            <p:cNvGrpSpPr>
              <a:grpSpLocks noChangeAspect="true"/>
            </p:cNvGrpSpPr>
            <p:nvPr/>
          </p:nvGrpSpPr>
          <p:grpSpPr>
            <a:xfrm rot="0">
              <a:off x="0" y="0"/>
              <a:ext cx="3838513" cy="3838513"/>
              <a:chOff x="0" y="0"/>
              <a:chExt cx="2540000" cy="2540000"/>
            </a:xfrm>
          </p:grpSpPr>
          <p:sp>
            <p:nvSpPr>
              <p:cNvPr name="Freeform 17" id="17"/>
              <p:cNvSpPr/>
              <p:nvPr/>
            </p:nvSpPr>
            <p:spPr>
              <a:xfrm>
                <a:off x="1270000" y="0"/>
                <a:ext cx="1372972" cy="2200222"/>
              </a:xfrm>
              <a:custGeom>
                <a:avLst/>
                <a:gdLst/>
                <a:ahLst/>
                <a:cxnLst/>
                <a:rect r="r" b="b" t="t" l="l"/>
                <a:pathLst>
                  <a:path h="2200222" w="1372972">
                    <a:moveTo>
                      <a:pt x="0" y="0"/>
                    </a:moveTo>
                    <a:cubicBezTo>
                      <a:pt x="522122" y="0"/>
                      <a:pt x="991042" y="319555"/>
                      <a:pt x="1182007" y="805501"/>
                    </a:cubicBezTo>
                    <a:cubicBezTo>
                      <a:pt x="1372972" y="1291447"/>
                      <a:pt x="1247064" y="1844755"/>
                      <a:pt x="864631" y="2200222"/>
                    </a:cubicBezTo>
                    <a:lnTo>
                      <a:pt x="0" y="1270000"/>
                    </a:lnTo>
                    <a:close/>
                  </a:path>
                </a:pathLst>
              </a:custGeom>
              <a:solidFill>
                <a:srgbClr val="F6D112"/>
              </a:solidFill>
            </p:spPr>
          </p:sp>
          <p:sp>
            <p:nvSpPr>
              <p:cNvPr name="Freeform 18" id="18"/>
              <p:cNvSpPr/>
              <p:nvPr/>
            </p:nvSpPr>
            <p:spPr>
              <a:xfrm>
                <a:off x="-67040" y="1083876"/>
                <a:ext cx="2247083" cy="1568766"/>
              </a:xfrm>
              <a:custGeom>
                <a:avLst/>
                <a:gdLst/>
                <a:ahLst/>
                <a:cxnLst/>
                <a:rect r="r" b="b" t="t" l="l"/>
                <a:pathLst>
                  <a:path h="1568766" w="2247083">
                    <a:moveTo>
                      <a:pt x="2247083" y="1071970"/>
                    </a:moveTo>
                    <a:cubicBezTo>
                      <a:pt x="1862743" y="1466807"/>
                      <a:pt x="1267645" y="1568766"/>
                      <a:pt x="773789" y="1324390"/>
                    </a:cubicBezTo>
                    <a:cubicBezTo>
                      <a:pt x="279933" y="1080014"/>
                      <a:pt x="0" y="545062"/>
                      <a:pt x="80753" y="0"/>
                    </a:cubicBezTo>
                    <a:lnTo>
                      <a:pt x="1337040" y="186124"/>
                    </a:lnTo>
                    <a:close/>
                  </a:path>
                </a:pathLst>
              </a:custGeom>
              <a:solidFill>
                <a:srgbClr val="A4B71E"/>
              </a:solidFill>
            </p:spPr>
          </p:sp>
          <p:sp>
            <p:nvSpPr>
              <p:cNvPr name="Freeform 19" id="19"/>
              <p:cNvSpPr/>
              <p:nvPr/>
            </p:nvSpPr>
            <p:spPr>
              <a:xfrm>
                <a:off x="5980" y="0"/>
                <a:ext cx="1264020" cy="1270000"/>
              </a:xfrm>
              <a:custGeom>
                <a:avLst/>
                <a:gdLst/>
                <a:ahLst/>
                <a:cxnLst/>
                <a:rect r="r" b="b" t="t" l="l"/>
                <a:pathLst>
                  <a:path h="1270000" w="1264020">
                    <a:moveTo>
                      <a:pt x="0" y="1146897"/>
                    </a:moveTo>
                    <a:cubicBezTo>
                      <a:pt x="63362" y="496302"/>
                      <a:pt x="610220" y="65"/>
                      <a:pt x="1263893" y="0"/>
                    </a:cubicBezTo>
                    <a:lnTo>
                      <a:pt x="1264020" y="1270000"/>
                    </a:lnTo>
                    <a:close/>
                  </a:path>
                </a:pathLst>
              </a:custGeom>
              <a:solidFill>
                <a:srgbClr val="5F9831"/>
              </a:solidFill>
            </p:spPr>
          </p:sp>
          <p:sp>
            <p:nvSpPr>
              <p:cNvPr name="Freeform 20" id="20"/>
              <p:cNvSpPr/>
              <p:nvPr/>
            </p:nvSpPr>
            <p:spPr>
              <a:xfrm>
                <a:off x="1270000" y="0"/>
                <a:ext cx="127" cy="1270000"/>
              </a:xfrm>
              <a:custGeom>
                <a:avLst/>
                <a:gdLst/>
                <a:ahLst/>
                <a:cxnLst/>
                <a:rect r="r" b="b" t="t" l="l"/>
                <a:pathLst>
                  <a:path h="1270000" w="127">
                    <a:moveTo>
                      <a:pt x="0" y="0"/>
                    </a:moveTo>
                    <a:cubicBezTo>
                      <a:pt x="42" y="0"/>
                      <a:pt x="85" y="0"/>
                      <a:pt x="127" y="0"/>
                    </a:cubicBezTo>
                    <a:lnTo>
                      <a:pt x="0" y="1270000"/>
                    </a:lnTo>
                    <a:close/>
                  </a:path>
                </a:pathLst>
              </a:custGeom>
              <a:solidFill>
                <a:srgbClr val="297439"/>
              </a:solidFill>
            </p:spPr>
          </p:sp>
        </p:grpSp>
      </p:grpSp>
      <p:sp>
        <p:nvSpPr>
          <p:cNvPr name="TextBox 21" id="21"/>
          <p:cNvSpPr txBox="true"/>
          <p:nvPr/>
        </p:nvSpPr>
        <p:spPr>
          <a:xfrm rot="0">
            <a:off x="13659064" y="4155569"/>
            <a:ext cx="4363212" cy="1564005"/>
          </a:xfrm>
          <a:prstGeom prst="rect">
            <a:avLst/>
          </a:prstGeom>
        </p:spPr>
        <p:txBody>
          <a:bodyPr anchor="t" rtlCol="false" tIns="0" lIns="0" bIns="0" rIns="0">
            <a:spAutoFit/>
          </a:bodyPr>
          <a:lstStyle/>
          <a:p>
            <a:pPr>
              <a:lnSpc>
                <a:spcPts val="2520"/>
              </a:lnSpc>
            </a:pPr>
            <a:r>
              <a:rPr lang="en-US" sz="1800">
                <a:solidFill>
                  <a:srgbClr val="000000"/>
                </a:solidFill>
                <a:latin typeface="Clear Sans Regular Bold"/>
              </a:rPr>
              <a:t>Les livres appartenant à la catégorie 1 sont les plus vendus (cela concorde avec les observations du graphique "Le lien entre l'âge et les catégories des livres achetés")</a:t>
            </a:r>
          </a:p>
        </p:txBody>
      </p:sp>
      <p:sp>
        <p:nvSpPr>
          <p:cNvPr name="TextBox 22" id="22"/>
          <p:cNvSpPr txBox="true"/>
          <p:nvPr/>
        </p:nvSpPr>
        <p:spPr>
          <a:xfrm rot="0">
            <a:off x="8085850" y="269472"/>
            <a:ext cx="3420188" cy="558800"/>
          </a:xfrm>
          <a:prstGeom prst="rect">
            <a:avLst/>
          </a:prstGeom>
        </p:spPr>
        <p:txBody>
          <a:bodyPr anchor="t" rtlCol="false" tIns="0" lIns="0" bIns="0" rIns="0">
            <a:spAutoFit/>
          </a:bodyPr>
          <a:lstStyle/>
          <a:p>
            <a:pPr algn="l" marL="0" indent="0" lvl="0">
              <a:lnSpc>
                <a:spcPts val="2200"/>
              </a:lnSpc>
              <a:spcBef>
                <a:spcPct val="0"/>
              </a:spcBef>
            </a:pPr>
            <a:r>
              <a:rPr lang="en-US" sz="2000">
                <a:solidFill>
                  <a:srgbClr val="000000"/>
                </a:solidFill>
                <a:latin typeface="Hammersmith One Bold"/>
              </a:rPr>
              <a:t>Répartition du CA en fonction de l'année</a:t>
            </a:r>
          </a:p>
        </p:txBody>
      </p:sp>
      <p:grpSp>
        <p:nvGrpSpPr>
          <p:cNvPr name="Group 23" id="23"/>
          <p:cNvGrpSpPr/>
          <p:nvPr/>
        </p:nvGrpSpPr>
        <p:grpSpPr>
          <a:xfrm rot="0">
            <a:off x="7808444" y="970519"/>
            <a:ext cx="3385903" cy="3223150"/>
            <a:chOff x="0" y="0"/>
            <a:chExt cx="4514537" cy="4297534"/>
          </a:xfrm>
        </p:grpSpPr>
        <p:sp>
          <p:nvSpPr>
            <p:cNvPr name="TextBox 24" id="24"/>
            <p:cNvSpPr txBox="true"/>
            <p:nvPr/>
          </p:nvSpPr>
          <p:spPr>
            <a:xfrm rot="0">
              <a:off x="0" y="3358616"/>
              <a:ext cx="467629" cy="407679"/>
            </a:xfrm>
            <a:prstGeom prst="rect">
              <a:avLst/>
            </a:prstGeom>
          </p:spPr>
          <p:txBody>
            <a:bodyPr anchor="t" rtlCol="false" tIns="0" lIns="0" bIns="0" rIns="0">
              <a:spAutoFit/>
            </a:bodyPr>
            <a:lstStyle/>
            <a:p>
              <a:pPr algn="ctr">
                <a:lnSpc>
                  <a:spcPts val="1260"/>
                </a:lnSpc>
              </a:pPr>
              <a:r>
                <a:rPr lang="en-US" sz="900">
                  <a:solidFill>
                    <a:srgbClr val="000000"/>
                  </a:solidFill>
                  <a:latin typeface="Clear Sans Regular"/>
                </a:rPr>
                <a:t>2022</a:t>
              </a:r>
            </a:p>
            <a:p>
              <a:pPr algn="ctr">
                <a:lnSpc>
                  <a:spcPts val="1260"/>
                </a:lnSpc>
              </a:pPr>
              <a:r>
                <a:rPr lang="en-US" sz="900">
                  <a:solidFill>
                    <a:srgbClr val="000000"/>
                  </a:solidFill>
                  <a:latin typeface="Clear Sans Regular"/>
                </a:rPr>
                <a:t>51.5%</a:t>
              </a:r>
            </a:p>
          </p:txBody>
        </p:sp>
        <p:sp>
          <p:nvSpPr>
            <p:cNvPr name="TextBox 25" id="25"/>
            <p:cNvSpPr txBox="true"/>
            <p:nvPr/>
          </p:nvSpPr>
          <p:spPr>
            <a:xfrm rot="0">
              <a:off x="4041252" y="1477009"/>
              <a:ext cx="473285" cy="407679"/>
            </a:xfrm>
            <a:prstGeom prst="rect">
              <a:avLst/>
            </a:prstGeom>
          </p:spPr>
          <p:txBody>
            <a:bodyPr anchor="t" rtlCol="false" tIns="0" lIns="0" bIns="0" rIns="0">
              <a:spAutoFit/>
            </a:bodyPr>
            <a:lstStyle/>
            <a:p>
              <a:pPr algn="ctr">
                <a:lnSpc>
                  <a:spcPts val="1260"/>
                </a:lnSpc>
              </a:pPr>
              <a:r>
                <a:rPr lang="en-US" sz="900">
                  <a:solidFill>
                    <a:srgbClr val="000000"/>
                  </a:solidFill>
                  <a:latin typeface="Clear Sans Regular"/>
                </a:rPr>
                <a:t>2021</a:t>
              </a:r>
            </a:p>
            <a:p>
              <a:pPr algn="ctr">
                <a:lnSpc>
                  <a:spcPts val="1260"/>
                </a:lnSpc>
              </a:pPr>
              <a:r>
                <a:rPr lang="en-US" sz="900">
                  <a:solidFill>
                    <a:srgbClr val="000000"/>
                  </a:solidFill>
                  <a:latin typeface="Clear Sans Regular"/>
                </a:rPr>
                <a:t>40.2%</a:t>
              </a:r>
            </a:p>
          </p:txBody>
        </p:sp>
        <p:sp>
          <p:nvSpPr>
            <p:cNvPr name="TextBox 26" id="26"/>
            <p:cNvSpPr txBox="true"/>
            <p:nvPr/>
          </p:nvSpPr>
          <p:spPr>
            <a:xfrm rot="0">
              <a:off x="1372703" y="-19050"/>
              <a:ext cx="373568" cy="407679"/>
            </a:xfrm>
            <a:prstGeom prst="rect">
              <a:avLst/>
            </a:prstGeom>
          </p:spPr>
          <p:txBody>
            <a:bodyPr anchor="t" rtlCol="false" tIns="0" lIns="0" bIns="0" rIns="0">
              <a:spAutoFit/>
            </a:bodyPr>
            <a:lstStyle/>
            <a:p>
              <a:pPr algn="ctr">
                <a:lnSpc>
                  <a:spcPts val="1260"/>
                </a:lnSpc>
              </a:pPr>
              <a:r>
                <a:rPr lang="en-US" sz="900">
                  <a:solidFill>
                    <a:srgbClr val="000000"/>
                  </a:solidFill>
                  <a:latin typeface="Clear Sans Regular"/>
                </a:rPr>
                <a:t>2023</a:t>
              </a:r>
            </a:p>
            <a:p>
              <a:pPr algn="ctr">
                <a:lnSpc>
                  <a:spcPts val="1260"/>
                </a:lnSpc>
              </a:pPr>
              <a:r>
                <a:rPr lang="en-US" sz="900">
                  <a:solidFill>
                    <a:srgbClr val="000000"/>
                  </a:solidFill>
                  <a:latin typeface="Clear Sans Regular"/>
                </a:rPr>
                <a:t>8.2%</a:t>
              </a:r>
            </a:p>
          </p:txBody>
        </p:sp>
        <p:grpSp>
          <p:nvGrpSpPr>
            <p:cNvPr name="Group 27" id="27"/>
            <p:cNvGrpSpPr>
              <a:grpSpLocks noChangeAspect="true"/>
            </p:cNvGrpSpPr>
            <p:nvPr/>
          </p:nvGrpSpPr>
          <p:grpSpPr>
            <a:xfrm rot="0">
              <a:off x="204860" y="439815"/>
              <a:ext cx="3857719" cy="3857719"/>
              <a:chOff x="0" y="0"/>
              <a:chExt cx="2540000" cy="2540000"/>
            </a:xfrm>
          </p:grpSpPr>
          <p:sp>
            <p:nvSpPr>
              <p:cNvPr name="Freeform 28" id="28"/>
              <p:cNvSpPr/>
              <p:nvPr/>
            </p:nvSpPr>
            <p:spPr>
              <a:xfrm>
                <a:off x="1270000" y="0"/>
                <a:ext cx="1377107" cy="2344142"/>
              </a:xfrm>
              <a:custGeom>
                <a:avLst/>
                <a:gdLst/>
                <a:ahLst/>
                <a:cxnLst/>
                <a:rect r="r" b="b" t="t" l="l"/>
                <a:pathLst>
                  <a:path h="2344142" w="1377107">
                    <a:moveTo>
                      <a:pt x="0" y="0"/>
                    </a:moveTo>
                    <a:cubicBezTo>
                      <a:pt x="565578" y="0"/>
                      <a:pt x="1063000" y="374004"/>
                      <a:pt x="1220053" y="917339"/>
                    </a:cubicBezTo>
                    <a:cubicBezTo>
                      <a:pt x="1377107" y="1460674"/>
                      <a:pt x="1155939" y="2042389"/>
                      <a:pt x="677584" y="2344142"/>
                    </a:cubicBezTo>
                    <a:lnTo>
                      <a:pt x="0" y="1270000"/>
                    </a:lnTo>
                    <a:close/>
                  </a:path>
                </a:pathLst>
              </a:custGeom>
              <a:solidFill>
                <a:srgbClr val="D4B3A9"/>
              </a:solidFill>
            </p:spPr>
          </p:sp>
          <p:sp>
            <p:nvSpPr>
              <p:cNvPr name="Freeform 29" id="29"/>
              <p:cNvSpPr/>
              <p:nvPr/>
            </p:nvSpPr>
            <p:spPr>
              <a:xfrm>
                <a:off x="-3959" y="135642"/>
                <a:ext cx="2004380" cy="2480084"/>
              </a:xfrm>
              <a:custGeom>
                <a:avLst/>
                <a:gdLst/>
                <a:ahLst/>
                <a:cxnLst/>
                <a:rect r="r" b="b" t="t" l="l"/>
                <a:pathLst>
                  <a:path h="2480084" w="2004380">
                    <a:moveTo>
                      <a:pt x="2004381" y="2173292"/>
                    </a:moveTo>
                    <a:cubicBezTo>
                      <a:pt x="1615035" y="2447021"/>
                      <a:pt x="1105321" y="2480084"/>
                      <a:pt x="683875" y="2258948"/>
                    </a:cubicBezTo>
                    <a:cubicBezTo>
                      <a:pt x="262430" y="2037811"/>
                      <a:pt x="0" y="1599597"/>
                      <a:pt x="4004" y="1123674"/>
                    </a:cubicBezTo>
                    <a:cubicBezTo>
                      <a:pt x="8008" y="647752"/>
                      <a:pt x="277773" y="214015"/>
                      <a:pt x="702879" y="0"/>
                    </a:cubicBezTo>
                    <a:lnTo>
                      <a:pt x="1273959" y="1134358"/>
                    </a:lnTo>
                    <a:close/>
                  </a:path>
                </a:pathLst>
              </a:custGeom>
              <a:solidFill>
                <a:srgbClr val="AD898A"/>
              </a:solidFill>
            </p:spPr>
          </p:sp>
          <p:sp>
            <p:nvSpPr>
              <p:cNvPr name="Freeform 30" id="30"/>
              <p:cNvSpPr/>
              <p:nvPr/>
            </p:nvSpPr>
            <p:spPr>
              <a:xfrm>
                <a:off x="642939" y="0"/>
                <a:ext cx="627061" cy="1270000"/>
              </a:xfrm>
              <a:custGeom>
                <a:avLst/>
                <a:gdLst/>
                <a:ahLst/>
                <a:cxnLst/>
                <a:rect r="r" b="b" t="t" l="l"/>
                <a:pathLst>
                  <a:path h="1270000" w="627061">
                    <a:moveTo>
                      <a:pt x="0" y="165602"/>
                    </a:moveTo>
                    <a:cubicBezTo>
                      <a:pt x="191128" y="57083"/>
                      <a:pt x="407147" y="22"/>
                      <a:pt x="626934" y="0"/>
                    </a:cubicBezTo>
                    <a:lnTo>
                      <a:pt x="627061" y="1270000"/>
                    </a:lnTo>
                    <a:close/>
                  </a:path>
                </a:pathLst>
              </a:custGeom>
              <a:solidFill>
                <a:srgbClr val="84636E"/>
              </a:solidFill>
            </p:spPr>
          </p:sp>
          <p:sp>
            <p:nvSpPr>
              <p:cNvPr name="Freeform 31" id="31"/>
              <p:cNvSpPr/>
              <p:nvPr/>
            </p:nvSpPr>
            <p:spPr>
              <a:xfrm>
                <a:off x="1270000" y="0"/>
                <a:ext cx="127" cy="1270000"/>
              </a:xfrm>
              <a:custGeom>
                <a:avLst/>
                <a:gdLst/>
                <a:ahLst/>
                <a:cxnLst/>
                <a:rect r="r" b="b" t="t" l="l"/>
                <a:pathLst>
                  <a:path h="1270000" w="127">
                    <a:moveTo>
                      <a:pt x="0" y="0"/>
                    </a:moveTo>
                    <a:cubicBezTo>
                      <a:pt x="42" y="0"/>
                      <a:pt x="85" y="0"/>
                      <a:pt x="127" y="0"/>
                    </a:cubicBezTo>
                    <a:lnTo>
                      <a:pt x="0" y="1270000"/>
                    </a:lnTo>
                    <a:close/>
                  </a:path>
                </a:pathLst>
              </a:custGeom>
              <a:solidFill>
                <a:srgbClr val="594053"/>
              </a:solidFill>
            </p:spPr>
          </p:sp>
        </p:grpSp>
      </p:grpSp>
      <p:sp>
        <p:nvSpPr>
          <p:cNvPr name="TextBox 32" id="32"/>
          <p:cNvSpPr txBox="true"/>
          <p:nvPr/>
        </p:nvSpPr>
        <p:spPr>
          <a:xfrm rot="0">
            <a:off x="7886195" y="4155569"/>
            <a:ext cx="3819498" cy="621030"/>
          </a:xfrm>
          <a:prstGeom prst="rect">
            <a:avLst/>
          </a:prstGeom>
        </p:spPr>
        <p:txBody>
          <a:bodyPr anchor="t" rtlCol="false" tIns="0" lIns="0" bIns="0" rIns="0">
            <a:spAutoFit/>
          </a:bodyPr>
          <a:lstStyle/>
          <a:p>
            <a:pPr>
              <a:lnSpc>
                <a:spcPts val="2520"/>
              </a:lnSpc>
            </a:pPr>
            <a:r>
              <a:rPr lang="en-US" sz="1800">
                <a:solidFill>
                  <a:srgbClr val="000000"/>
                </a:solidFill>
                <a:latin typeface="Clear Sans Regular Bold"/>
              </a:rPr>
              <a:t>L'année 2022 est, pour le moment, l'année avec le meilleur CA</a:t>
            </a:r>
          </a:p>
        </p:txBody>
      </p:sp>
      <p:grpSp>
        <p:nvGrpSpPr>
          <p:cNvPr name="Group 33" id="33"/>
          <p:cNvGrpSpPr/>
          <p:nvPr/>
        </p:nvGrpSpPr>
        <p:grpSpPr>
          <a:xfrm rot="0">
            <a:off x="7451131" y="5997063"/>
            <a:ext cx="3177301" cy="3261237"/>
            <a:chOff x="0" y="0"/>
            <a:chExt cx="4236401" cy="4348317"/>
          </a:xfrm>
        </p:grpSpPr>
        <p:sp>
          <p:nvSpPr>
            <p:cNvPr name="TextBox 34" id="34"/>
            <p:cNvSpPr txBox="true"/>
            <p:nvPr/>
          </p:nvSpPr>
          <p:spPr>
            <a:xfrm rot="0">
              <a:off x="2095171" y="-19050"/>
              <a:ext cx="419169" cy="195765"/>
            </a:xfrm>
            <a:prstGeom prst="rect">
              <a:avLst/>
            </a:prstGeom>
          </p:spPr>
          <p:txBody>
            <a:bodyPr anchor="t" rtlCol="false" tIns="0" lIns="0" bIns="0" rIns="0">
              <a:spAutoFit/>
            </a:bodyPr>
            <a:lstStyle/>
            <a:p>
              <a:pPr algn="l">
                <a:lnSpc>
                  <a:spcPts val="1243"/>
                </a:lnSpc>
              </a:pPr>
              <a:r>
                <a:rPr lang="en-US" sz="888">
                  <a:solidFill>
                    <a:srgbClr val="000000"/>
                  </a:solidFill>
                  <a:latin typeface="Clear Sans Regular"/>
                </a:rPr>
                <a:t>Flop 5</a:t>
              </a:r>
            </a:p>
          </p:txBody>
        </p:sp>
        <p:grpSp>
          <p:nvGrpSpPr>
            <p:cNvPr name="Group 35" id="35"/>
            <p:cNvGrpSpPr>
              <a:grpSpLocks noChangeAspect="true"/>
            </p:cNvGrpSpPr>
            <p:nvPr/>
          </p:nvGrpSpPr>
          <p:grpSpPr>
            <a:xfrm rot="0">
              <a:off x="1982374" y="60158"/>
              <a:ext cx="56398" cy="56398"/>
              <a:chOff x="4196159" y="-619760"/>
              <a:chExt cx="152400" cy="152400"/>
            </a:xfrm>
          </p:grpSpPr>
          <p:sp>
            <p:nvSpPr>
              <p:cNvPr name="Freeform 36" id="36"/>
              <p:cNvSpPr/>
              <p:nvPr/>
            </p:nvSpPr>
            <p:spPr>
              <a:xfrm>
                <a:off x="4196159" y="-619760"/>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F914D"/>
              </a:solidFill>
            </p:spPr>
          </p:sp>
        </p:grpSp>
        <p:sp>
          <p:nvSpPr>
            <p:cNvPr name="TextBox 37" id="37"/>
            <p:cNvSpPr txBox="true"/>
            <p:nvPr/>
          </p:nvSpPr>
          <p:spPr>
            <a:xfrm rot="0">
              <a:off x="517573" y="4152552"/>
              <a:ext cx="528148" cy="195765"/>
            </a:xfrm>
            <a:prstGeom prst="rect">
              <a:avLst/>
            </a:prstGeom>
          </p:spPr>
          <p:txBody>
            <a:bodyPr anchor="t" rtlCol="false" tIns="0" lIns="0" bIns="0" rIns="0">
              <a:spAutoFit/>
            </a:bodyPr>
            <a:lstStyle/>
            <a:p>
              <a:pPr algn="ctr">
                <a:lnSpc>
                  <a:spcPts val="1243"/>
                </a:lnSpc>
              </a:pPr>
              <a:r>
                <a:rPr lang="en-US" sz="888">
                  <a:solidFill>
                    <a:srgbClr val="000000"/>
                  </a:solidFill>
                  <a:latin typeface="Clear Sans Regular"/>
                </a:rPr>
                <a:t>0_1284</a:t>
              </a:r>
            </a:p>
          </p:txBody>
        </p:sp>
        <p:sp>
          <p:nvSpPr>
            <p:cNvPr name="TextBox 38" id="38"/>
            <p:cNvSpPr txBox="true"/>
            <p:nvPr/>
          </p:nvSpPr>
          <p:spPr>
            <a:xfrm rot="0">
              <a:off x="1339638" y="4152552"/>
              <a:ext cx="435325" cy="195765"/>
            </a:xfrm>
            <a:prstGeom prst="rect">
              <a:avLst/>
            </a:prstGeom>
          </p:spPr>
          <p:txBody>
            <a:bodyPr anchor="t" rtlCol="false" tIns="0" lIns="0" bIns="0" rIns="0">
              <a:spAutoFit/>
            </a:bodyPr>
            <a:lstStyle/>
            <a:p>
              <a:pPr algn="ctr">
                <a:lnSpc>
                  <a:spcPts val="1243"/>
                </a:lnSpc>
              </a:pPr>
              <a:r>
                <a:rPr lang="en-US" sz="888">
                  <a:solidFill>
                    <a:srgbClr val="000000"/>
                  </a:solidFill>
                  <a:latin typeface="Clear Sans Regular"/>
                </a:rPr>
                <a:t>0_549</a:t>
              </a:r>
            </a:p>
          </p:txBody>
        </p:sp>
        <p:sp>
          <p:nvSpPr>
            <p:cNvPr name="TextBox 39" id="39"/>
            <p:cNvSpPr txBox="true"/>
            <p:nvPr/>
          </p:nvSpPr>
          <p:spPr>
            <a:xfrm rot="0">
              <a:off x="2068881" y="4152552"/>
              <a:ext cx="528148" cy="195765"/>
            </a:xfrm>
            <a:prstGeom prst="rect">
              <a:avLst/>
            </a:prstGeom>
          </p:spPr>
          <p:txBody>
            <a:bodyPr anchor="t" rtlCol="false" tIns="0" lIns="0" bIns="0" rIns="0">
              <a:spAutoFit/>
            </a:bodyPr>
            <a:lstStyle/>
            <a:p>
              <a:pPr algn="ctr">
                <a:lnSpc>
                  <a:spcPts val="1243"/>
                </a:lnSpc>
              </a:pPr>
              <a:r>
                <a:rPr lang="en-US" sz="888">
                  <a:solidFill>
                    <a:srgbClr val="000000"/>
                  </a:solidFill>
                  <a:latin typeface="Clear Sans Regular"/>
                </a:rPr>
                <a:t>0_1498</a:t>
              </a:r>
            </a:p>
          </p:txBody>
        </p:sp>
        <p:sp>
          <p:nvSpPr>
            <p:cNvPr name="TextBox 40" id="40"/>
            <p:cNvSpPr txBox="true"/>
            <p:nvPr/>
          </p:nvSpPr>
          <p:spPr>
            <a:xfrm rot="0">
              <a:off x="2888156" y="4152552"/>
              <a:ext cx="440906" cy="195765"/>
            </a:xfrm>
            <a:prstGeom prst="rect">
              <a:avLst/>
            </a:prstGeom>
          </p:spPr>
          <p:txBody>
            <a:bodyPr anchor="t" rtlCol="false" tIns="0" lIns="0" bIns="0" rIns="0">
              <a:spAutoFit/>
            </a:bodyPr>
            <a:lstStyle/>
            <a:p>
              <a:pPr algn="ctr">
                <a:lnSpc>
                  <a:spcPts val="1243"/>
                </a:lnSpc>
              </a:pPr>
              <a:r>
                <a:rPr lang="en-US" sz="888">
                  <a:solidFill>
                    <a:srgbClr val="000000"/>
                  </a:solidFill>
                  <a:latin typeface="Clear Sans Regular"/>
                </a:rPr>
                <a:t>0_541</a:t>
              </a:r>
            </a:p>
          </p:txBody>
        </p:sp>
        <p:sp>
          <p:nvSpPr>
            <p:cNvPr name="TextBox 41" id="41"/>
            <p:cNvSpPr txBox="true"/>
            <p:nvPr/>
          </p:nvSpPr>
          <p:spPr>
            <a:xfrm rot="0">
              <a:off x="3669391" y="4152552"/>
              <a:ext cx="429744" cy="195765"/>
            </a:xfrm>
            <a:prstGeom prst="rect">
              <a:avLst/>
            </a:prstGeom>
          </p:spPr>
          <p:txBody>
            <a:bodyPr anchor="t" rtlCol="false" tIns="0" lIns="0" bIns="0" rIns="0">
              <a:spAutoFit/>
            </a:bodyPr>
            <a:lstStyle/>
            <a:p>
              <a:pPr algn="ctr">
                <a:lnSpc>
                  <a:spcPts val="1243"/>
                </a:lnSpc>
              </a:pPr>
              <a:r>
                <a:rPr lang="en-US" sz="888">
                  <a:solidFill>
                    <a:srgbClr val="000000"/>
                  </a:solidFill>
                  <a:latin typeface="Clear Sans Regular"/>
                </a:rPr>
                <a:t>0_886</a:t>
              </a:r>
            </a:p>
          </p:txBody>
        </p:sp>
        <p:grpSp>
          <p:nvGrpSpPr>
            <p:cNvPr name="Group 42" id="42"/>
            <p:cNvGrpSpPr>
              <a:grpSpLocks noChangeAspect="true"/>
            </p:cNvGrpSpPr>
            <p:nvPr/>
          </p:nvGrpSpPr>
          <p:grpSpPr>
            <a:xfrm rot="0">
              <a:off x="429509" y="289512"/>
              <a:ext cx="3806892" cy="3806892"/>
              <a:chOff x="0" y="0"/>
              <a:chExt cx="10287000" cy="10287000"/>
            </a:xfrm>
          </p:grpSpPr>
          <p:sp>
            <p:nvSpPr>
              <p:cNvPr name="Freeform 43" id="43"/>
              <p:cNvSpPr/>
              <p:nvPr/>
            </p:nvSpPr>
            <p:spPr>
              <a:xfrm>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44" id="44"/>
              <p:cNvSpPr/>
              <p:nvPr/>
            </p:nvSpPr>
            <p:spPr>
              <a:xfrm>
                <a:off x="0" y="25654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45" id="45"/>
              <p:cNvSpPr/>
              <p:nvPr/>
            </p:nvSpPr>
            <p:spPr>
              <a:xfrm>
                <a:off x="0" y="51371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46" id="46"/>
              <p:cNvSpPr/>
              <p:nvPr/>
            </p:nvSpPr>
            <p:spPr>
              <a:xfrm>
                <a:off x="0" y="77089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47" id="47"/>
              <p:cNvSpPr/>
              <p:nvPr/>
            </p:nvSpPr>
            <p:spPr>
              <a:xfrm>
                <a:off x="0" y="10280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grpSp>
        <p:sp>
          <p:nvSpPr>
            <p:cNvPr name="TextBox 48" id="48"/>
            <p:cNvSpPr txBox="true"/>
            <p:nvPr/>
          </p:nvSpPr>
          <p:spPr>
            <a:xfrm rot="0">
              <a:off x="220835" y="182104"/>
              <a:ext cx="133476" cy="195765"/>
            </a:xfrm>
            <a:prstGeom prst="rect">
              <a:avLst/>
            </a:prstGeom>
          </p:spPr>
          <p:txBody>
            <a:bodyPr anchor="t" rtlCol="false" tIns="0" lIns="0" bIns="0" rIns="0">
              <a:spAutoFit/>
            </a:bodyPr>
            <a:lstStyle/>
            <a:p>
              <a:pPr algn="r">
                <a:lnSpc>
                  <a:spcPts val="1243"/>
                </a:lnSpc>
              </a:pPr>
              <a:r>
                <a:rPr lang="en-US" sz="888">
                  <a:solidFill>
                    <a:srgbClr val="000000"/>
                  </a:solidFill>
                  <a:latin typeface="Clear Sans Regular"/>
                </a:rPr>
                <a:t>1 </a:t>
              </a:r>
            </a:p>
          </p:txBody>
        </p:sp>
        <p:sp>
          <p:nvSpPr>
            <p:cNvPr name="TextBox 49" id="49"/>
            <p:cNvSpPr txBox="true"/>
            <p:nvPr/>
          </p:nvSpPr>
          <p:spPr>
            <a:xfrm rot="0">
              <a:off x="0" y="1133827"/>
              <a:ext cx="354311" cy="195765"/>
            </a:xfrm>
            <a:prstGeom prst="rect">
              <a:avLst/>
            </a:prstGeom>
          </p:spPr>
          <p:txBody>
            <a:bodyPr anchor="t" rtlCol="false" tIns="0" lIns="0" bIns="0" rIns="0">
              <a:spAutoFit/>
            </a:bodyPr>
            <a:lstStyle/>
            <a:p>
              <a:pPr algn="r">
                <a:lnSpc>
                  <a:spcPts val="1243"/>
                </a:lnSpc>
              </a:pPr>
              <a:r>
                <a:rPr lang="en-US" sz="888">
                  <a:solidFill>
                    <a:srgbClr val="000000"/>
                  </a:solidFill>
                  <a:latin typeface="Clear Sans Regular"/>
                </a:rPr>
                <a:t>0,75 </a:t>
              </a:r>
            </a:p>
          </p:txBody>
        </p:sp>
        <p:sp>
          <p:nvSpPr>
            <p:cNvPr name="TextBox 50" id="50"/>
            <p:cNvSpPr txBox="true"/>
            <p:nvPr/>
          </p:nvSpPr>
          <p:spPr>
            <a:xfrm rot="0">
              <a:off x="92822" y="2085550"/>
              <a:ext cx="261489" cy="195765"/>
            </a:xfrm>
            <a:prstGeom prst="rect">
              <a:avLst/>
            </a:prstGeom>
          </p:spPr>
          <p:txBody>
            <a:bodyPr anchor="t" rtlCol="false" tIns="0" lIns="0" bIns="0" rIns="0">
              <a:spAutoFit/>
            </a:bodyPr>
            <a:lstStyle/>
            <a:p>
              <a:pPr algn="r">
                <a:lnSpc>
                  <a:spcPts val="1243"/>
                </a:lnSpc>
              </a:pPr>
              <a:r>
                <a:rPr lang="en-US" sz="888">
                  <a:solidFill>
                    <a:srgbClr val="000000"/>
                  </a:solidFill>
                  <a:latin typeface="Clear Sans Regular"/>
                </a:rPr>
                <a:t>0,5 </a:t>
              </a:r>
            </a:p>
          </p:txBody>
        </p:sp>
        <p:sp>
          <p:nvSpPr>
            <p:cNvPr name="TextBox 51" id="51"/>
            <p:cNvSpPr txBox="true"/>
            <p:nvPr/>
          </p:nvSpPr>
          <p:spPr>
            <a:xfrm rot="0">
              <a:off x="5581" y="3037273"/>
              <a:ext cx="348730" cy="195765"/>
            </a:xfrm>
            <a:prstGeom prst="rect">
              <a:avLst/>
            </a:prstGeom>
          </p:spPr>
          <p:txBody>
            <a:bodyPr anchor="t" rtlCol="false" tIns="0" lIns="0" bIns="0" rIns="0">
              <a:spAutoFit/>
            </a:bodyPr>
            <a:lstStyle/>
            <a:p>
              <a:pPr algn="r">
                <a:lnSpc>
                  <a:spcPts val="1243"/>
                </a:lnSpc>
              </a:pPr>
              <a:r>
                <a:rPr lang="en-US" sz="888">
                  <a:solidFill>
                    <a:srgbClr val="000000"/>
                  </a:solidFill>
                  <a:latin typeface="Clear Sans Regular"/>
                </a:rPr>
                <a:t>0,25 </a:t>
              </a:r>
            </a:p>
          </p:txBody>
        </p:sp>
        <p:sp>
          <p:nvSpPr>
            <p:cNvPr name="TextBox 52" id="52"/>
            <p:cNvSpPr txBox="true"/>
            <p:nvPr/>
          </p:nvSpPr>
          <p:spPr>
            <a:xfrm rot="0">
              <a:off x="220835" y="3988996"/>
              <a:ext cx="133476" cy="195765"/>
            </a:xfrm>
            <a:prstGeom prst="rect">
              <a:avLst/>
            </a:prstGeom>
          </p:spPr>
          <p:txBody>
            <a:bodyPr anchor="t" rtlCol="false" tIns="0" lIns="0" bIns="0" rIns="0">
              <a:spAutoFit/>
            </a:bodyPr>
            <a:lstStyle/>
            <a:p>
              <a:pPr algn="r">
                <a:lnSpc>
                  <a:spcPts val="1243"/>
                </a:lnSpc>
              </a:pPr>
              <a:r>
                <a:rPr lang="en-US" sz="888">
                  <a:solidFill>
                    <a:srgbClr val="000000"/>
                  </a:solidFill>
                  <a:latin typeface="Clear Sans Regular"/>
                </a:rPr>
                <a:t>0 </a:t>
              </a:r>
            </a:p>
          </p:txBody>
        </p:sp>
        <p:grpSp>
          <p:nvGrpSpPr>
            <p:cNvPr name="Group 53" id="53"/>
            <p:cNvGrpSpPr>
              <a:grpSpLocks noChangeAspect="true"/>
            </p:cNvGrpSpPr>
            <p:nvPr/>
          </p:nvGrpSpPr>
          <p:grpSpPr>
            <a:xfrm rot="0">
              <a:off x="429509" y="287162"/>
              <a:ext cx="3806892" cy="3809242"/>
              <a:chOff x="0" y="-6350"/>
              <a:chExt cx="10287000" cy="10293350"/>
            </a:xfrm>
          </p:grpSpPr>
          <p:sp>
            <p:nvSpPr>
              <p:cNvPr name="Freeform 54" id="54"/>
              <p:cNvSpPr/>
              <p:nvPr/>
            </p:nvSpPr>
            <p:spPr>
              <a:xfrm>
                <a:off x="0" y="-6350"/>
                <a:ext cx="1903095" cy="10293350"/>
              </a:xfrm>
              <a:custGeom>
                <a:avLst/>
                <a:gdLst/>
                <a:ahLst/>
                <a:cxnLst/>
                <a:rect r="r" b="b" t="t" l="l"/>
                <a:pathLst>
                  <a:path h="10293350" w="1903095">
                    <a:moveTo>
                      <a:pt x="0" y="10293350"/>
                    </a:moveTo>
                    <a:lnTo>
                      <a:pt x="0" y="152248"/>
                    </a:lnTo>
                    <a:cubicBezTo>
                      <a:pt x="0" y="68164"/>
                      <a:pt x="68164" y="0"/>
                      <a:pt x="152248" y="0"/>
                    </a:cubicBezTo>
                    <a:lnTo>
                      <a:pt x="1750847" y="0"/>
                    </a:lnTo>
                    <a:cubicBezTo>
                      <a:pt x="1791226" y="0"/>
                      <a:pt x="1829951" y="16040"/>
                      <a:pt x="1858503" y="44592"/>
                    </a:cubicBezTo>
                    <a:cubicBezTo>
                      <a:pt x="1887055" y="73144"/>
                      <a:pt x="1903095" y="111869"/>
                      <a:pt x="1903095" y="152248"/>
                    </a:cubicBezTo>
                    <a:lnTo>
                      <a:pt x="1903095" y="10293350"/>
                    </a:lnTo>
                    <a:close/>
                  </a:path>
                </a:pathLst>
              </a:custGeom>
              <a:solidFill>
                <a:srgbClr val="FF914D"/>
              </a:solidFill>
            </p:spPr>
          </p:sp>
          <p:sp>
            <p:nvSpPr>
              <p:cNvPr name="Freeform 55" id="55"/>
              <p:cNvSpPr/>
              <p:nvPr/>
            </p:nvSpPr>
            <p:spPr>
              <a:xfrm>
                <a:off x="2095976" y="-6350"/>
                <a:ext cx="1903095" cy="10293350"/>
              </a:xfrm>
              <a:custGeom>
                <a:avLst/>
                <a:gdLst/>
                <a:ahLst/>
                <a:cxnLst/>
                <a:rect r="r" b="b" t="t" l="l"/>
                <a:pathLst>
                  <a:path h="10293350" w="1903095">
                    <a:moveTo>
                      <a:pt x="0" y="10293350"/>
                    </a:moveTo>
                    <a:lnTo>
                      <a:pt x="0" y="152248"/>
                    </a:lnTo>
                    <a:cubicBezTo>
                      <a:pt x="0" y="68164"/>
                      <a:pt x="68164" y="0"/>
                      <a:pt x="152248" y="0"/>
                    </a:cubicBezTo>
                    <a:lnTo>
                      <a:pt x="1750848" y="0"/>
                    </a:lnTo>
                    <a:cubicBezTo>
                      <a:pt x="1791226" y="0"/>
                      <a:pt x="1829951" y="16040"/>
                      <a:pt x="1858503" y="44592"/>
                    </a:cubicBezTo>
                    <a:cubicBezTo>
                      <a:pt x="1887055" y="73144"/>
                      <a:pt x="1903095" y="111869"/>
                      <a:pt x="1903095" y="152248"/>
                    </a:cubicBezTo>
                    <a:lnTo>
                      <a:pt x="1903095" y="10293350"/>
                    </a:lnTo>
                    <a:close/>
                  </a:path>
                </a:pathLst>
              </a:custGeom>
              <a:solidFill>
                <a:srgbClr val="FF914D"/>
              </a:solidFill>
            </p:spPr>
          </p:sp>
          <p:sp>
            <p:nvSpPr>
              <p:cNvPr name="Freeform 56" id="56"/>
              <p:cNvSpPr/>
              <p:nvPr/>
            </p:nvSpPr>
            <p:spPr>
              <a:xfrm>
                <a:off x="4191953" y="-6350"/>
                <a:ext cx="1903095" cy="10293350"/>
              </a:xfrm>
              <a:custGeom>
                <a:avLst/>
                <a:gdLst/>
                <a:ahLst/>
                <a:cxnLst/>
                <a:rect r="r" b="b" t="t" l="l"/>
                <a:pathLst>
                  <a:path h="10293350" w="1903095">
                    <a:moveTo>
                      <a:pt x="0" y="10293350"/>
                    </a:moveTo>
                    <a:lnTo>
                      <a:pt x="0" y="152248"/>
                    </a:lnTo>
                    <a:cubicBezTo>
                      <a:pt x="0" y="68164"/>
                      <a:pt x="68163" y="0"/>
                      <a:pt x="152247" y="0"/>
                    </a:cubicBezTo>
                    <a:lnTo>
                      <a:pt x="1750847" y="0"/>
                    </a:lnTo>
                    <a:cubicBezTo>
                      <a:pt x="1834931" y="0"/>
                      <a:pt x="1903094" y="68164"/>
                      <a:pt x="1903094" y="152248"/>
                    </a:cubicBezTo>
                    <a:lnTo>
                      <a:pt x="1903094" y="10293350"/>
                    </a:lnTo>
                    <a:close/>
                  </a:path>
                </a:pathLst>
              </a:custGeom>
              <a:solidFill>
                <a:srgbClr val="FF914D"/>
              </a:solidFill>
            </p:spPr>
          </p:sp>
          <p:sp>
            <p:nvSpPr>
              <p:cNvPr name="Freeform 57" id="57"/>
              <p:cNvSpPr/>
              <p:nvPr/>
            </p:nvSpPr>
            <p:spPr>
              <a:xfrm>
                <a:off x="6287929" y="-6350"/>
                <a:ext cx="1903095" cy="10293350"/>
              </a:xfrm>
              <a:custGeom>
                <a:avLst/>
                <a:gdLst/>
                <a:ahLst/>
                <a:cxnLst/>
                <a:rect r="r" b="b" t="t" l="l"/>
                <a:pathLst>
                  <a:path h="10293350" w="1903095">
                    <a:moveTo>
                      <a:pt x="0" y="10293350"/>
                    </a:moveTo>
                    <a:lnTo>
                      <a:pt x="0" y="152248"/>
                    </a:lnTo>
                    <a:cubicBezTo>
                      <a:pt x="0" y="111869"/>
                      <a:pt x="16040" y="73144"/>
                      <a:pt x="44592" y="44592"/>
                    </a:cubicBezTo>
                    <a:cubicBezTo>
                      <a:pt x="73144" y="16040"/>
                      <a:pt x="111869" y="0"/>
                      <a:pt x="152247" y="0"/>
                    </a:cubicBezTo>
                    <a:lnTo>
                      <a:pt x="1750847" y="0"/>
                    </a:lnTo>
                    <a:cubicBezTo>
                      <a:pt x="1791226" y="0"/>
                      <a:pt x="1829951" y="16040"/>
                      <a:pt x="1858502" y="44592"/>
                    </a:cubicBezTo>
                    <a:cubicBezTo>
                      <a:pt x="1887055" y="73144"/>
                      <a:pt x="1903095" y="111869"/>
                      <a:pt x="1903095" y="152248"/>
                    </a:cubicBezTo>
                    <a:lnTo>
                      <a:pt x="1903095" y="10293350"/>
                    </a:lnTo>
                    <a:close/>
                  </a:path>
                </a:pathLst>
              </a:custGeom>
              <a:solidFill>
                <a:srgbClr val="FF914D"/>
              </a:solidFill>
            </p:spPr>
          </p:sp>
          <p:sp>
            <p:nvSpPr>
              <p:cNvPr name="Freeform 58" id="58"/>
              <p:cNvSpPr/>
              <p:nvPr/>
            </p:nvSpPr>
            <p:spPr>
              <a:xfrm>
                <a:off x="8383905" y="-6350"/>
                <a:ext cx="1903095" cy="10293350"/>
              </a:xfrm>
              <a:custGeom>
                <a:avLst/>
                <a:gdLst/>
                <a:ahLst/>
                <a:cxnLst/>
                <a:rect r="r" b="b" t="t" l="l"/>
                <a:pathLst>
                  <a:path h="10293350" w="1903095">
                    <a:moveTo>
                      <a:pt x="0" y="10293350"/>
                    </a:moveTo>
                    <a:lnTo>
                      <a:pt x="0" y="152248"/>
                    </a:lnTo>
                    <a:cubicBezTo>
                      <a:pt x="0" y="68164"/>
                      <a:pt x="68164" y="0"/>
                      <a:pt x="152248" y="0"/>
                    </a:cubicBezTo>
                    <a:lnTo>
                      <a:pt x="1750848" y="0"/>
                    </a:lnTo>
                    <a:cubicBezTo>
                      <a:pt x="1834932" y="0"/>
                      <a:pt x="1903095" y="68164"/>
                      <a:pt x="1903095" y="152248"/>
                    </a:cubicBezTo>
                    <a:lnTo>
                      <a:pt x="1903095" y="10293350"/>
                    </a:lnTo>
                    <a:close/>
                  </a:path>
                </a:pathLst>
              </a:custGeom>
              <a:solidFill>
                <a:srgbClr val="FF914D"/>
              </a:solidFill>
            </p:spPr>
          </p:sp>
        </p:grpSp>
      </p:grpSp>
      <p:sp>
        <p:nvSpPr>
          <p:cNvPr name="TextBox 59" id="59"/>
          <p:cNvSpPr txBox="true"/>
          <p:nvPr/>
        </p:nvSpPr>
        <p:spPr>
          <a:xfrm rot="0">
            <a:off x="4671188" y="5587811"/>
            <a:ext cx="3137255" cy="282575"/>
          </a:xfrm>
          <a:prstGeom prst="rect">
            <a:avLst/>
          </a:prstGeom>
        </p:spPr>
        <p:txBody>
          <a:bodyPr anchor="t" rtlCol="false" tIns="0" lIns="0" bIns="0" rIns="0">
            <a:spAutoFit/>
          </a:bodyPr>
          <a:lstStyle/>
          <a:p>
            <a:pPr algn="l" marL="0" indent="0" lvl="0">
              <a:lnSpc>
                <a:spcPts val="2200"/>
              </a:lnSpc>
              <a:spcBef>
                <a:spcPct val="0"/>
              </a:spcBef>
            </a:pPr>
            <a:r>
              <a:rPr lang="en-US" sz="2000">
                <a:solidFill>
                  <a:srgbClr val="000000"/>
                </a:solidFill>
                <a:latin typeface="Hammersmith One Bold"/>
              </a:rPr>
              <a:t>Tops et flops (référence)</a:t>
            </a:r>
          </a:p>
        </p:txBody>
      </p:sp>
      <p:grpSp>
        <p:nvGrpSpPr>
          <p:cNvPr name="Group 60" id="60"/>
          <p:cNvGrpSpPr/>
          <p:nvPr/>
        </p:nvGrpSpPr>
        <p:grpSpPr>
          <a:xfrm rot="0">
            <a:off x="963608" y="5949105"/>
            <a:ext cx="3428486" cy="3455470"/>
            <a:chOff x="0" y="0"/>
            <a:chExt cx="4571315" cy="4607294"/>
          </a:xfrm>
        </p:grpSpPr>
        <p:sp>
          <p:nvSpPr>
            <p:cNvPr name="TextBox 61" id="61"/>
            <p:cNvSpPr txBox="true"/>
            <p:nvPr/>
          </p:nvSpPr>
          <p:spPr>
            <a:xfrm rot="0">
              <a:off x="2320142" y="-19050"/>
              <a:ext cx="408965" cy="206290"/>
            </a:xfrm>
            <a:prstGeom prst="rect">
              <a:avLst/>
            </a:prstGeom>
          </p:spPr>
          <p:txBody>
            <a:bodyPr anchor="t" rtlCol="false" tIns="0" lIns="0" bIns="0" rIns="0">
              <a:spAutoFit/>
            </a:bodyPr>
            <a:lstStyle/>
            <a:p>
              <a:pPr algn="l">
                <a:lnSpc>
                  <a:spcPts val="1317"/>
                </a:lnSpc>
              </a:pPr>
              <a:r>
                <a:rPr lang="en-US" sz="941">
                  <a:solidFill>
                    <a:srgbClr val="000000"/>
                  </a:solidFill>
                  <a:latin typeface="Clear Sans Regular"/>
                </a:rPr>
                <a:t>Top 5</a:t>
              </a:r>
            </a:p>
          </p:txBody>
        </p:sp>
        <p:grpSp>
          <p:nvGrpSpPr>
            <p:cNvPr name="Group 62" id="62"/>
            <p:cNvGrpSpPr>
              <a:grpSpLocks noChangeAspect="true"/>
            </p:cNvGrpSpPr>
            <p:nvPr/>
          </p:nvGrpSpPr>
          <p:grpSpPr>
            <a:xfrm rot="0">
              <a:off x="2200628" y="63741"/>
              <a:ext cx="59757" cy="59757"/>
              <a:chOff x="4241006" y="-619760"/>
              <a:chExt cx="152400" cy="152400"/>
            </a:xfrm>
          </p:grpSpPr>
          <p:sp>
            <p:nvSpPr>
              <p:cNvPr name="Freeform 63" id="63"/>
              <p:cNvSpPr/>
              <p:nvPr/>
            </p:nvSpPr>
            <p:spPr>
              <a:xfrm>
                <a:off x="4241006" y="-619760"/>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3882FF"/>
              </a:solidFill>
            </p:spPr>
          </p:sp>
        </p:grpSp>
        <p:sp>
          <p:nvSpPr>
            <p:cNvPr name="TextBox 64" id="64"/>
            <p:cNvSpPr txBox="true"/>
            <p:nvPr/>
          </p:nvSpPr>
          <p:spPr>
            <a:xfrm rot="0">
              <a:off x="683133" y="4401004"/>
              <a:ext cx="455339" cy="206290"/>
            </a:xfrm>
            <a:prstGeom prst="rect">
              <a:avLst/>
            </a:prstGeom>
          </p:spPr>
          <p:txBody>
            <a:bodyPr anchor="t" rtlCol="false" tIns="0" lIns="0" bIns="0" rIns="0">
              <a:spAutoFit/>
            </a:bodyPr>
            <a:lstStyle/>
            <a:p>
              <a:pPr algn="ctr">
                <a:lnSpc>
                  <a:spcPts val="1317"/>
                </a:lnSpc>
              </a:pPr>
              <a:r>
                <a:rPr lang="en-US" sz="941">
                  <a:solidFill>
                    <a:srgbClr val="000000"/>
                  </a:solidFill>
                  <a:latin typeface="Clear Sans Regular"/>
                </a:rPr>
                <a:t>1_369</a:t>
              </a:r>
            </a:p>
          </p:txBody>
        </p:sp>
        <p:sp>
          <p:nvSpPr>
            <p:cNvPr name="TextBox 65" id="65"/>
            <p:cNvSpPr txBox="true"/>
            <p:nvPr/>
          </p:nvSpPr>
          <p:spPr>
            <a:xfrm rot="0">
              <a:off x="1496113" y="4401004"/>
              <a:ext cx="473079" cy="206290"/>
            </a:xfrm>
            <a:prstGeom prst="rect">
              <a:avLst/>
            </a:prstGeom>
          </p:spPr>
          <p:txBody>
            <a:bodyPr anchor="t" rtlCol="false" tIns="0" lIns="0" bIns="0" rIns="0">
              <a:spAutoFit/>
            </a:bodyPr>
            <a:lstStyle/>
            <a:p>
              <a:pPr algn="ctr">
                <a:lnSpc>
                  <a:spcPts val="1317"/>
                </a:lnSpc>
              </a:pPr>
              <a:r>
                <a:rPr lang="en-US" sz="941">
                  <a:solidFill>
                    <a:srgbClr val="000000"/>
                  </a:solidFill>
                  <a:latin typeface="Clear Sans Regular"/>
                </a:rPr>
                <a:t>1_417</a:t>
              </a:r>
            </a:p>
          </p:txBody>
        </p:sp>
        <p:sp>
          <p:nvSpPr>
            <p:cNvPr name="TextBox 66" id="66"/>
            <p:cNvSpPr txBox="true"/>
            <p:nvPr/>
          </p:nvSpPr>
          <p:spPr>
            <a:xfrm rot="0">
              <a:off x="2317964" y="4401004"/>
              <a:ext cx="473079" cy="206290"/>
            </a:xfrm>
            <a:prstGeom prst="rect">
              <a:avLst/>
            </a:prstGeom>
          </p:spPr>
          <p:txBody>
            <a:bodyPr anchor="t" rtlCol="false" tIns="0" lIns="0" bIns="0" rIns="0">
              <a:spAutoFit/>
            </a:bodyPr>
            <a:lstStyle/>
            <a:p>
              <a:pPr algn="ctr">
                <a:lnSpc>
                  <a:spcPts val="1317"/>
                </a:lnSpc>
              </a:pPr>
              <a:r>
                <a:rPr lang="en-US" sz="941">
                  <a:solidFill>
                    <a:srgbClr val="000000"/>
                  </a:solidFill>
                  <a:latin typeface="Clear Sans Regular"/>
                </a:rPr>
                <a:t>1_414</a:t>
              </a:r>
            </a:p>
          </p:txBody>
        </p:sp>
        <p:sp>
          <p:nvSpPr>
            <p:cNvPr name="TextBox 67" id="67"/>
            <p:cNvSpPr txBox="true"/>
            <p:nvPr/>
          </p:nvSpPr>
          <p:spPr>
            <a:xfrm rot="0">
              <a:off x="3145728" y="4401004"/>
              <a:ext cx="461252" cy="206290"/>
            </a:xfrm>
            <a:prstGeom prst="rect">
              <a:avLst/>
            </a:prstGeom>
          </p:spPr>
          <p:txBody>
            <a:bodyPr anchor="t" rtlCol="false" tIns="0" lIns="0" bIns="0" rIns="0">
              <a:spAutoFit/>
            </a:bodyPr>
            <a:lstStyle/>
            <a:p>
              <a:pPr algn="ctr">
                <a:lnSpc>
                  <a:spcPts val="1317"/>
                </a:lnSpc>
              </a:pPr>
              <a:r>
                <a:rPr lang="en-US" sz="941">
                  <a:solidFill>
                    <a:srgbClr val="000000"/>
                  </a:solidFill>
                  <a:latin typeface="Clear Sans Regular"/>
                </a:rPr>
                <a:t>1_498</a:t>
              </a:r>
            </a:p>
          </p:txBody>
        </p:sp>
        <p:sp>
          <p:nvSpPr>
            <p:cNvPr name="TextBox 68" id="68"/>
            <p:cNvSpPr txBox="true"/>
            <p:nvPr/>
          </p:nvSpPr>
          <p:spPr>
            <a:xfrm rot="0">
              <a:off x="3967578" y="4401004"/>
              <a:ext cx="461252" cy="206290"/>
            </a:xfrm>
            <a:prstGeom prst="rect">
              <a:avLst/>
            </a:prstGeom>
          </p:spPr>
          <p:txBody>
            <a:bodyPr anchor="t" rtlCol="false" tIns="0" lIns="0" bIns="0" rIns="0">
              <a:spAutoFit/>
            </a:bodyPr>
            <a:lstStyle/>
            <a:p>
              <a:pPr algn="ctr">
                <a:lnSpc>
                  <a:spcPts val="1317"/>
                </a:lnSpc>
              </a:pPr>
              <a:r>
                <a:rPr lang="en-US" sz="941">
                  <a:solidFill>
                    <a:srgbClr val="000000"/>
                  </a:solidFill>
                  <a:latin typeface="Clear Sans Regular"/>
                </a:rPr>
                <a:t>1_425</a:t>
              </a:r>
            </a:p>
          </p:txBody>
        </p:sp>
        <p:grpSp>
          <p:nvGrpSpPr>
            <p:cNvPr name="Group 69" id="69"/>
            <p:cNvGrpSpPr>
              <a:grpSpLocks noChangeAspect="true"/>
            </p:cNvGrpSpPr>
            <p:nvPr/>
          </p:nvGrpSpPr>
          <p:grpSpPr>
            <a:xfrm rot="0">
              <a:off x="537692" y="306755"/>
              <a:ext cx="4033623" cy="4033623"/>
              <a:chOff x="0" y="0"/>
              <a:chExt cx="10287000" cy="10287000"/>
            </a:xfrm>
          </p:grpSpPr>
          <p:sp>
            <p:nvSpPr>
              <p:cNvPr name="Freeform 70" id="70"/>
              <p:cNvSpPr/>
              <p:nvPr/>
            </p:nvSpPr>
            <p:spPr>
              <a:xfrm>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71" id="71"/>
              <p:cNvSpPr/>
              <p:nvPr/>
            </p:nvSpPr>
            <p:spPr>
              <a:xfrm>
                <a:off x="0" y="20510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72" id="72"/>
              <p:cNvSpPr/>
              <p:nvPr/>
            </p:nvSpPr>
            <p:spPr>
              <a:xfrm>
                <a:off x="0" y="41084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73" id="73"/>
              <p:cNvSpPr/>
              <p:nvPr/>
            </p:nvSpPr>
            <p:spPr>
              <a:xfrm>
                <a:off x="0" y="61658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74" id="74"/>
              <p:cNvSpPr/>
              <p:nvPr/>
            </p:nvSpPr>
            <p:spPr>
              <a:xfrm>
                <a:off x="0" y="82232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sp>
            <p:nvSpPr>
              <p:cNvPr name="Freeform 75" id="75"/>
              <p:cNvSpPr/>
              <p:nvPr/>
            </p:nvSpPr>
            <p:spPr>
              <a:xfrm>
                <a:off x="0" y="10280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solidFill>
            </p:spPr>
          </p:sp>
        </p:grpSp>
        <p:sp>
          <p:nvSpPr>
            <p:cNvPr name="TextBox 76" id="76"/>
            <p:cNvSpPr txBox="true"/>
            <p:nvPr/>
          </p:nvSpPr>
          <p:spPr>
            <a:xfrm rot="0">
              <a:off x="11827" y="194085"/>
              <a:ext cx="446188" cy="206290"/>
            </a:xfrm>
            <a:prstGeom prst="rect">
              <a:avLst/>
            </a:prstGeom>
          </p:spPr>
          <p:txBody>
            <a:bodyPr anchor="t" rtlCol="false" tIns="0" lIns="0" bIns="0" rIns="0">
              <a:spAutoFit/>
            </a:bodyPr>
            <a:lstStyle/>
            <a:p>
              <a:pPr algn="r">
                <a:lnSpc>
                  <a:spcPts val="1317"/>
                </a:lnSpc>
              </a:pPr>
              <a:r>
                <a:rPr lang="en-US" sz="941">
                  <a:solidFill>
                    <a:srgbClr val="000000"/>
                  </a:solidFill>
                  <a:latin typeface="Clear Sans Regular"/>
                </a:rPr>
                <a:t>2 500 </a:t>
              </a:r>
            </a:p>
          </p:txBody>
        </p:sp>
        <p:sp>
          <p:nvSpPr>
            <p:cNvPr name="TextBox 77" id="77"/>
            <p:cNvSpPr txBox="true"/>
            <p:nvPr/>
          </p:nvSpPr>
          <p:spPr>
            <a:xfrm rot="0">
              <a:off x="5913" y="1000809"/>
              <a:ext cx="452102" cy="206290"/>
            </a:xfrm>
            <a:prstGeom prst="rect">
              <a:avLst/>
            </a:prstGeom>
          </p:spPr>
          <p:txBody>
            <a:bodyPr anchor="t" rtlCol="false" tIns="0" lIns="0" bIns="0" rIns="0">
              <a:spAutoFit/>
            </a:bodyPr>
            <a:lstStyle/>
            <a:p>
              <a:pPr algn="r">
                <a:lnSpc>
                  <a:spcPts val="1317"/>
                </a:lnSpc>
              </a:pPr>
              <a:r>
                <a:rPr lang="en-US" sz="941">
                  <a:solidFill>
                    <a:srgbClr val="000000"/>
                  </a:solidFill>
                  <a:latin typeface="Clear Sans Regular"/>
                </a:rPr>
                <a:t>2 000 </a:t>
              </a:r>
            </a:p>
          </p:txBody>
        </p:sp>
        <p:sp>
          <p:nvSpPr>
            <p:cNvPr name="TextBox 78" id="78"/>
            <p:cNvSpPr txBox="true"/>
            <p:nvPr/>
          </p:nvSpPr>
          <p:spPr>
            <a:xfrm rot="0">
              <a:off x="5913" y="1807534"/>
              <a:ext cx="452102" cy="206290"/>
            </a:xfrm>
            <a:prstGeom prst="rect">
              <a:avLst/>
            </a:prstGeom>
          </p:spPr>
          <p:txBody>
            <a:bodyPr anchor="t" rtlCol="false" tIns="0" lIns="0" bIns="0" rIns="0">
              <a:spAutoFit/>
            </a:bodyPr>
            <a:lstStyle/>
            <a:p>
              <a:pPr algn="r">
                <a:lnSpc>
                  <a:spcPts val="1317"/>
                </a:lnSpc>
              </a:pPr>
              <a:r>
                <a:rPr lang="en-US" sz="941">
                  <a:solidFill>
                    <a:srgbClr val="000000"/>
                  </a:solidFill>
                  <a:latin typeface="Clear Sans Regular"/>
                </a:rPr>
                <a:t>1 500 </a:t>
              </a:r>
            </a:p>
          </p:txBody>
        </p:sp>
        <p:sp>
          <p:nvSpPr>
            <p:cNvPr name="TextBox 79" id="79"/>
            <p:cNvSpPr txBox="true"/>
            <p:nvPr/>
          </p:nvSpPr>
          <p:spPr>
            <a:xfrm rot="0">
              <a:off x="0" y="2614258"/>
              <a:ext cx="458015" cy="206290"/>
            </a:xfrm>
            <a:prstGeom prst="rect">
              <a:avLst/>
            </a:prstGeom>
          </p:spPr>
          <p:txBody>
            <a:bodyPr anchor="t" rtlCol="false" tIns="0" lIns="0" bIns="0" rIns="0">
              <a:spAutoFit/>
            </a:bodyPr>
            <a:lstStyle/>
            <a:p>
              <a:pPr algn="r">
                <a:lnSpc>
                  <a:spcPts val="1317"/>
                </a:lnSpc>
              </a:pPr>
              <a:r>
                <a:rPr lang="en-US" sz="941">
                  <a:solidFill>
                    <a:srgbClr val="000000"/>
                  </a:solidFill>
                  <a:latin typeface="Clear Sans Regular"/>
                </a:rPr>
                <a:t>1 000 </a:t>
              </a:r>
            </a:p>
          </p:txBody>
        </p:sp>
        <p:sp>
          <p:nvSpPr>
            <p:cNvPr name="TextBox 80" id="80"/>
            <p:cNvSpPr txBox="true"/>
            <p:nvPr/>
          </p:nvSpPr>
          <p:spPr>
            <a:xfrm rot="0">
              <a:off x="125802" y="3420983"/>
              <a:ext cx="332214" cy="206290"/>
            </a:xfrm>
            <a:prstGeom prst="rect">
              <a:avLst/>
            </a:prstGeom>
          </p:spPr>
          <p:txBody>
            <a:bodyPr anchor="t" rtlCol="false" tIns="0" lIns="0" bIns="0" rIns="0">
              <a:spAutoFit/>
            </a:bodyPr>
            <a:lstStyle/>
            <a:p>
              <a:pPr algn="r">
                <a:lnSpc>
                  <a:spcPts val="1317"/>
                </a:lnSpc>
              </a:pPr>
              <a:r>
                <a:rPr lang="en-US" sz="941">
                  <a:solidFill>
                    <a:srgbClr val="000000"/>
                  </a:solidFill>
                  <a:latin typeface="Clear Sans Regular"/>
                </a:rPr>
                <a:t>500 </a:t>
              </a:r>
            </a:p>
          </p:txBody>
        </p:sp>
        <p:sp>
          <p:nvSpPr>
            <p:cNvPr name="TextBox 81" id="81"/>
            <p:cNvSpPr txBox="true"/>
            <p:nvPr/>
          </p:nvSpPr>
          <p:spPr>
            <a:xfrm rot="0">
              <a:off x="316590" y="4227707"/>
              <a:ext cx="141426" cy="206290"/>
            </a:xfrm>
            <a:prstGeom prst="rect">
              <a:avLst/>
            </a:prstGeom>
          </p:spPr>
          <p:txBody>
            <a:bodyPr anchor="t" rtlCol="false" tIns="0" lIns="0" bIns="0" rIns="0">
              <a:spAutoFit/>
            </a:bodyPr>
            <a:lstStyle/>
            <a:p>
              <a:pPr algn="r">
                <a:lnSpc>
                  <a:spcPts val="1317"/>
                </a:lnSpc>
              </a:pPr>
              <a:r>
                <a:rPr lang="en-US" sz="941">
                  <a:solidFill>
                    <a:srgbClr val="000000"/>
                  </a:solidFill>
                  <a:latin typeface="Clear Sans Regular"/>
                </a:rPr>
                <a:t>0 </a:t>
              </a:r>
            </a:p>
          </p:txBody>
        </p:sp>
        <p:grpSp>
          <p:nvGrpSpPr>
            <p:cNvPr name="Group 82" id="82"/>
            <p:cNvGrpSpPr>
              <a:grpSpLocks noChangeAspect="true"/>
            </p:cNvGrpSpPr>
            <p:nvPr/>
          </p:nvGrpSpPr>
          <p:grpSpPr>
            <a:xfrm rot="0">
              <a:off x="537692" y="704400"/>
              <a:ext cx="4033623" cy="3635977"/>
              <a:chOff x="0" y="1014120"/>
              <a:chExt cx="10287000" cy="9272880"/>
            </a:xfrm>
          </p:grpSpPr>
          <p:sp>
            <p:nvSpPr>
              <p:cNvPr name="Freeform 83" id="83"/>
              <p:cNvSpPr/>
              <p:nvPr/>
            </p:nvSpPr>
            <p:spPr>
              <a:xfrm>
                <a:off x="0" y="1014120"/>
                <a:ext cx="1903095" cy="9272880"/>
              </a:xfrm>
              <a:custGeom>
                <a:avLst/>
                <a:gdLst/>
                <a:ahLst/>
                <a:cxnLst/>
                <a:rect r="r" b="b" t="t" l="l"/>
                <a:pathLst>
                  <a:path h="9272880" w="1903095">
                    <a:moveTo>
                      <a:pt x="0" y="9272880"/>
                    </a:moveTo>
                    <a:lnTo>
                      <a:pt x="0" y="152248"/>
                    </a:lnTo>
                    <a:lnTo>
                      <a:pt x="0" y="152248"/>
                    </a:lnTo>
                    <a:cubicBezTo>
                      <a:pt x="0" y="68164"/>
                      <a:pt x="68164" y="0"/>
                      <a:pt x="152248" y="0"/>
                    </a:cubicBezTo>
                    <a:lnTo>
                      <a:pt x="1750847" y="0"/>
                    </a:lnTo>
                    <a:cubicBezTo>
                      <a:pt x="1791226" y="0"/>
                      <a:pt x="1829951" y="16041"/>
                      <a:pt x="1858503" y="44593"/>
                    </a:cubicBezTo>
                    <a:cubicBezTo>
                      <a:pt x="1887055" y="73145"/>
                      <a:pt x="1903095" y="111869"/>
                      <a:pt x="1903095" y="152248"/>
                    </a:cubicBezTo>
                    <a:lnTo>
                      <a:pt x="1903095" y="9272880"/>
                    </a:lnTo>
                    <a:close/>
                  </a:path>
                </a:pathLst>
              </a:custGeom>
              <a:solidFill>
                <a:srgbClr val="3882FF"/>
              </a:solidFill>
            </p:spPr>
          </p:sp>
          <p:sp>
            <p:nvSpPr>
              <p:cNvPr name="Freeform 84" id="84"/>
              <p:cNvSpPr/>
              <p:nvPr/>
            </p:nvSpPr>
            <p:spPr>
              <a:xfrm>
                <a:off x="2095976" y="1273353"/>
                <a:ext cx="1903095" cy="9013647"/>
              </a:xfrm>
              <a:custGeom>
                <a:avLst/>
                <a:gdLst/>
                <a:ahLst/>
                <a:cxnLst/>
                <a:rect r="r" b="b" t="t" l="l"/>
                <a:pathLst>
                  <a:path h="9013647" w="1903095">
                    <a:moveTo>
                      <a:pt x="0" y="9013647"/>
                    </a:moveTo>
                    <a:lnTo>
                      <a:pt x="0" y="152247"/>
                    </a:lnTo>
                    <a:cubicBezTo>
                      <a:pt x="0" y="68163"/>
                      <a:pt x="68164" y="0"/>
                      <a:pt x="152248" y="0"/>
                    </a:cubicBezTo>
                    <a:lnTo>
                      <a:pt x="1750848" y="0"/>
                    </a:lnTo>
                    <a:cubicBezTo>
                      <a:pt x="1791226" y="0"/>
                      <a:pt x="1829951" y="16040"/>
                      <a:pt x="1858503" y="44592"/>
                    </a:cubicBezTo>
                    <a:cubicBezTo>
                      <a:pt x="1887055" y="73144"/>
                      <a:pt x="1903095" y="111869"/>
                      <a:pt x="1903095" y="152247"/>
                    </a:cubicBezTo>
                    <a:lnTo>
                      <a:pt x="1903095" y="9013647"/>
                    </a:lnTo>
                    <a:close/>
                  </a:path>
                </a:pathLst>
              </a:custGeom>
              <a:solidFill>
                <a:srgbClr val="3882FF"/>
              </a:solidFill>
            </p:spPr>
          </p:sp>
          <p:sp>
            <p:nvSpPr>
              <p:cNvPr name="Freeform 85" id="85"/>
              <p:cNvSpPr/>
              <p:nvPr/>
            </p:nvSpPr>
            <p:spPr>
              <a:xfrm>
                <a:off x="4191953" y="1310386"/>
                <a:ext cx="1903095" cy="8976614"/>
              </a:xfrm>
              <a:custGeom>
                <a:avLst/>
                <a:gdLst/>
                <a:ahLst/>
                <a:cxnLst/>
                <a:rect r="r" b="b" t="t" l="l"/>
                <a:pathLst>
                  <a:path h="8976614" w="1903095">
                    <a:moveTo>
                      <a:pt x="0" y="8976614"/>
                    </a:moveTo>
                    <a:lnTo>
                      <a:pt x="0" y="152248"/>
                    </a:lnTo>
                    <a:cubicBezTo>
                      <a:pt x="0" y="68164"/>
                      <a:pt x="68163" y="0"/>
                      <a:pt x="152247" y="0"/>
                    </a:cubicBezTo>
                    <a:lnTo>
                      <a:pt x="1750847" y="0"/>
                    </a:lnTo>
                    <a:cubicBezTo>
                      <a:pt x="1834931" y="0"/>
                      <a:pt x="1903094" y="68164"/>
                      <a:pt x="1903094" y="152248"/>
                    </a:cubicBezTo>
                    <a:lnTo>
                      <a:pt x="1903094" y="8976614"/>
                    </a:lnTo>
                    <a:close/>
                  </a:path>
                </a:pathLst>
              </a:custGeom>
              <a:solidFill>
                <a:srgbClr val="3882FF"/>
              </a:solidFill>
            </p:spPr>
          </p:sp>
          <p:sp>
            <p:nvSpPr>
              <p:cNvPr name="Freeform 86" id="86"/>
              <p:cNvSpPr/>
              <p:nvPr/>
            </p:nvSpPr>
            <p:spPr>
              <a:xfrm>
                <a:off x="6287929" y="1524356"/>
                <a:ext cx="1903095" cy="8762644"/>
              </a:xfrm>
              <a:custGeom>
                <a:avLst/>
                <a:gdLst/>
                <a:ahLst/>
                <a:cxnLst/>
                <a:rect r="r" b="b" t="t" l="l"/>
                <a:pathLst>
                  <a:path h="8762644" w="1903095">
                    <a:moveTo>
                      <a:pt x="0" y="8762644"/>
                    </a:moveTo>
                    <a:lnTo>
                      <a:pt x="0" y="152247"/>
                    </a:lnTo>
                    <a:cubicBezTo>
                      <a:pt x="0" y="111869"/>
                      <a:pt x="16040" y="73144"/>
                      <a:pt x="44592" y="44592"/>
                    </a:cubicBezTo>
                    <a:cubicBezTo>
                      <a:pt x="73144" y="16040"/>
                      <a:pt x="111869" y="0"/>
                      <a:pt x="152247" y="0"/>
                    </a:cubicBezTo>
                    <a:lnTo>
                      <a:pt x="1750847" y="0"/>
                    </a:lnTo>
                    <a:cubicBezTo>
                      <a:pt x="1791226" y="0"/>
                      <a:pt x="1829951" y="16040"/>
                      <a:pt x="1858502" y="44592"/>
                    </a:cubicBezTo>
                    <a:cubicBezTo>
                      <a:pt x="1887055" y="73144"/>
                      <a:pt x="1903095" y="111869"/>
                      <a:pt x="1903095" y="152247"/>
                    </a:cubicBezTo>
                    <a:lnTo>
                      <a:pt x="1903095" y="8762644"/>
                    </a:lnTo>
                    <a:close/>
                  </a:path>
                </a:pathLst>
              </a:custGeom>
              <a:solidFill>
                <a:srgbClr val="3882FF"/>
              </a:solidFill>
            </p:spPr>
          </p:sp>
          <p:sp>
            <p:nvSpPr>
              <p:cNvPr name="Freeform 87" id="87"/>
              <p:cNvSpPr/>
              <p:nvPr/>
            </p:nvSpPr>
            <p:spPr>
              <a:xfrm>
                <a:off x="8383905" y="1656029"/>
                <a:ext cx="1903095" cy="8630971"/>
              </a:xfrm>
              <a:custGeom>
                <a:avLst/>
                <a:gdLst/>
                <a:ahLst/>
                <a:cxnLst/>
                <a:rect r="r" b="b" t="t" l="l"/>
                <a:pathLst>
                  <a:path h="8630971" w="1903095">
                    <a:moveTo>
                      <a:pt x="0" y="8630971"/>
                    </a:moveTo>
                    <a:lnTo>
                      <a:pt x="0" y="152248"/>
                    </a:lnTo>
                    <a:cubicBezTo>
                      <a:pt x="0" y="68164"/>
                      <a:pt x="68164" y="0"/>
                      <a:pt x="152248" y="0"/>
                    </a:cubicBezTo>
                    <a:lnTo>
                      <a:pt x="1750848" y="0"/>
                    </a:lnTo>
                    <a:cubicBezTo>
                      <a:pt x="1834932" y="0"/>
                      <a:pt x="1903095" y="68164"/>
                      <a:pt x="1903095" y="152248"/>
                    </a:cubicBezTo>
                    <a:lnTo>
                      <a:pt x="1903095" y="8630971"/>
                    </a:lnTo>
                    <a:close/>
                  </a:path>
                </a:pathLst>
              </a:custGeom>
              <a:solidFill>
                <a:srgbClr val="3882FF"/>
              </a:solidFill>
            </p:spPr>
          </p:sp>
        </p:grpSp>
      </p:grpSp>
      <p:sp>
        <p:nvSpPr>
          <p:cNvPr name="TextBox 88" id="88"/>
          <p:cNvSpPr txBox="true"/>
          <p:nvPr/>
        </p:nvSpPr>
        <p:spPr>
          <a:xfrm rot="0">
            <a:off x="1149224" y="9461725"/>
            <a:ext cx="3521964" cy="621030"/>
          </a:xfrm>
          <a:prstGeom prst="rect">
            <a:avLst/>
          </a:prstGeom>
        </p:spPr>
        <p:txBody>
          <a:bodyPr anchor="t" rtlCol="false" tIns="0" lIns="0" bIns="0" rIns="0">
            <a:spAutoFit/>
          </a:bodyPr>
          <a:lstStyle/>
          <a:p>
            <a:pPr>
              <a:lnSpc>
                <a:spcPts val="2520"/>
              </a:lnSpc>
            </a:pPr>
            <a:r>
              <a:rPr lang="en-US" sz="1800">
                <a:solidFill>
                  <a:srgbClr val="000000"/>
                </a:solidFill>
                <a:latin typeface="Clear Sans Regular"/>
              </a:rPr>
              <a:t>Les 5 références les plus vendues appartiennent à la catégorie 1</a:t>
            </a:r>
          </a:p>
        </p:txBody>
      </p:sp>
      <p:sp>
        <p:nvSpPr>
          <p:cNvPr name="TextBox 89" id="89"/>
          <p:cNvSpPr txBox="true"/>
          <p:nvPr/>
        </p:nvSpPr>
        <p:spPr>
          <a:xfrm rot="0">
            <a:off x="6968198" y="9366475"/>
            <a:ext cx="5407930" cy="621030"/>
          </a:xfrm>
          <a:prstGeom prst="rect">
            <a:avLst/>
          </a:prstGeom>
        </p:spPr>
        <p:txBody>
          <a:bodyPr anchor="t" rtlCol="false" tIns="0" lIns="0" bIns="0" rIns="0">
            <a:spAutoFit/>
          </a:bodyPr>
          <a:lstStyle/>
          <a:p>
            <a:pPr>
              <a:lnSpc>
                <a:spcPts val="2520"/>
              </a:lnSpc>
            </a:pPr>
            <a:r>
              <a:rPr lang="en-US" sz="1800">
                <a:solidFill>
                  <a:srgbClr val="000000"/>
                </a:solidFill>
                <a:latin typeface="Clear Sans Regular"/>
              </a:rPr>
              <a:t>Les 5  références les moins vendues appartiennent à la catégorie 0 (seulement 1 unité vendue).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16849" y="133043"/>
            <a:ext cx="9086502" cy="10000374"/>
          </a:xfrm>
          <a:prstGeom prst="rect">
            <a:avLst/>
          </a:prstGeom>
        </p:spPr>
      </p:pic>
      <p:sp>
        <p:nvSpPr>
          <p:cNvPr name="TextBox 3" id="3"/>
          <p:cNvSpPr txBox="true"/>
          <p:nvPr/>
        </p:nvSpPr>
        <p:spPr>
          <a:xfrm rot="0">
            <a:off x="9892355" y="180668"/>
            <a:ext cx="7928967"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000000"/>
                </a:solidFill>
                <a:latin typeface="Hammersmith One Bold"/>
              </a:rPr>
              <a:t>Test statistique (1/2)</a:t>
            </a:r>
          </a:p>
        </p:txBody>
      </p:sp>
      <p:sp>
        <p:nvSpPr>
          <p:cNvPr name="TextBox 4" id="4"/>
          <p:cNvSpPr txBox="true"/>
          <p:nvPr/>
        </p:nvSpPr>
        <p:spPr>
          <a:xfrm rot="0">
            <a:off x="9605917" y="1324380"/>
            <a:ext cx="8501844" cy="8075295"/>
          </a:xfrm>
          <a:prstGeom prst="rect">
            <a:avLst/>
          </a:prstGeom>
        </p:spPr>
        <p:txBody>
          <a:bodyPr anchor="t" rtlCol="false" tIns="0" lIns="0" bIns="0" rIns="0">
            <a:spAutoFit/>
          </a:bodyPr>
          <a:lstStyle/>
          <a:p>
            <a:pPr>
              <a:lnSpc>
                <a:spcPts val="3779"/>
              </a:lnSpc>
            </a:pPr>
            <a:r>
              <a:rPr lang="en-US" sz="2700">
                <a:solidFill>
                  <a:srgbClr val="000000"/>
                </a:solidFill>
                <a:latin typeface="Clear Sans Regular"/>
              </a:rPr>
              <a:t>Un t</a:t>
            </a:r>
            <a:r>
              <a:rPr lang="en-US" sz="2700">
                <a:solidFill>
                  <a:srgbClr val="000000"/>
                </a:solidFill>
                <a:latin typeface="Arimo"/>
              </a:rPr>
              <a:t>est statistique est une procédure de décision entre  2 </a:t>
            </a:r>
            <a:r>
              <a:rPr lang="en-US" sz="2700">
                <a:solidFill>
                  <a:srgbClr val="000000"/>
                </a:solidFill>
                <a:latin typeface="Arimo"/>
              </a:rPr>
              <a:t>hypothèses</a:t>
            </a:r>
            <a:r>
              <a:rPr lang="en-US" sz="2700">
                <a:solidFill>
                  <a:srgbClr val="000000"/>
                </a:solidFill>
                <a:latin typeface="Arimo"/>
              </a:rPr>
              <a:t>. Il s'agit d'une démarche consistant à rejeter ou à ne pas rejeter une hypothèse statistique, appelée </a:t>
            </a:r>
            <a:r>
              <a:rPr lang="en-US" sz="2700">
                <a:solidFill>
                  <a:srgbClr val="000000"/>
                </a:solidFill>
                <a:latin typeface="Arimo"/>
              </a:rPr>
              <a:t>hypothèse nulle</a:t>
            </a:r>
            <a:r>
              <a:rPr lang="en-US" sz="2700">
                <a:solidFill>
                  <a:srgbClr val="000000"/>
                </a:solidFill>
                <a:latin typeface="Arimo"/>
              </a:rPr>
              <a:t>, en fonction d'un </a:t>
            </a:r>
            <a:r>
              <a:rPr lang="en-US" sz="2700">
                <a:solidFill>
                  <a:srgbClr val="000000"/>
                </a:solidFill>
                <a:latin typeface="Arimo"/>
              </a:rPr>
              <a:t>échantillon</a:t>
            </a:r>
            <a:r>
              <a:rPr lang="en-US" sz="2700">
                <a:solidFill>
                  <a:srgbClr val="000000"/>
                </a:solidFill>
                <a:latin typeface="Arimo"/>
              </a:rPr>
              <a:t> de données.</a:t>
            </a:r>
          </a:p>
          <a:p>
            <a:pPr>
              <a:lnSpc>
                <a:spcPts val="3779"/>
              </a:lnSpc>
            </a:pPr>
          </a:p>
          <a:p>
            <a:pPr>
              <a:lnSpc>
                <a:spcPts val="3779"/>
              </a:lnSpc>
            </a:pPr>
            <a:r>
              <a:rPr lang="en-US" sz="2700">
                <a:solidFill>
                  <a:srgbClr val="000000"/>
                </a:solidFill>
                <a:latin typeface="Clear Sans Regular"/>
              </a:rPr>
              <a:t>Dans notre cas, il s'agit de tester un éventuel lien entre deux variables, en fonction des observations faites.</a:t>
            </a:r>
          </a:p>
          <a:p>
            <a:pPr>
              <a:lnSpc>
                <a:spcPts val="3779"/>
              </a:lnSpc>
            </a:pPr>
          </a:p>
          <a:p>
            <a:pPr>
              <a:lnSpc>
                <a:spcPts val="3779"/>
              </a:lnSpc>
            </a:pPr>
            <a:r>
              <a:rPr lang="en-US" sz="2700">
                <a:solidFill>
                  <a:srgbClr val="000000"/>
                </a:solidFill>
                <a:latin typeface="Clear Sans Regular"/>
              </a:rPr>
              <a:t>Afin de choisir le test adéquat, nous devons : </a:t>
            </a:r>
          </a:p>
          <a:p>
            <a:pPr>
              <a:lnSpc>
                <a:spcPts val="3779"/>
              </a:lnSpc>
            </a:pPr>
            <a:r>
              <a:rPr lang="en-US" sz="2700">
                <a:solidFill>
                  <a:srgbClr val="000000"/>
                </a:solidFill>
                <a:latin typeface="Clear Sans Regular"/>
              </a:rPr>
              <a:t>1) Déterminer la nature des variables (quantitatives, qualitatives)</a:t>
            </a:r>
          </a:p>
          <a:p>
            <a:pPr>
              <a:lnSpc>
                <a:spcPts val="3779"/>
              </a:lnSpc>
            </a:pPr>
            <a:r>
              <a:rPr lang="en-US" sz="2700">
                <a:solidFill>
                  <a:srgbClr val="000000"/>
                </a:solidFill>
                <a:latin typeface="Clear Sans Regular"/>
              </a:rPr>
              <a:t>2) Tester la normalité (si la distribution de la variable suit une loi normale, on effectuera un test paramétrique. A contrario, ce sera un test non paramétrique).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2781" y="1133880"/>
            <a:ext cx="17782439" cy="48037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lear Sans Regular"/>
              </a:rPr>
              <a:t>Les variables quantitatives sont des variables pouvant se traduire par des valeurs numériques.</a:t>
            </a:r>
          </a:p>
          <a:p>
            <a:pPr>
              <a:lnSpc>
                <a:spcPts val="3499"/>
              </a:lnSpc>
            </a:pPr>
          </a:p>
          <a:p>
            <a:pPr marL="539749" indent="-269875" lvl="1">
              <a:lnSpc>
                <a:spcPts val="3499"/>
              </a:lnSpc>
              <a:buFont typeface="Arial"/>
              <a:buChar char="•"/>
            </a:pPr>
            <a:r>
              <a:rPr lang="en-US" sz="2499">
                <a:solidFill>
                  <a:srgbClr val="000000"/>
                </a:solidFill>
                <a:latin typeface="Clear Sans Regular"/>
              </a:rPr>
              <a:t>Les variables qualitatives sont des variables caractérisant l'appartenance de l'individu à un groupe (ou une catégorie).</a:t>
            </a:r>
          </a:p>
          <a:p>
            <a:pPr>
              <a:lnSpc>
                <a:spcPts val="3499"/>
              </a:lnSpc>
            </a:pPr>
          </a:p>
          <a:p>
            <a:pPr marL="539749" indent="-269875" lvl="1">
              <a:lnSpc>
                <a:spcPts val="3499"/>
              </a:lnSpc>
              <a:buFont typeface="Arial"/>
              <a:buChar char="•"/>
            </a:pPr>
            <a:r>
              <a:rPr lang="en-US" sz="2499">
                <a:solidFill>
                  <a:srgbClr val="000000"/>
                </a:solidFill>
                <a:latin typeface="Clear Sans Regular"/>
              </a:rPr>
              <a:t>La loi normale définit une représentation de données selon laquelle la plupart des valeurs sont regroupées autour de la moyenne et les autres s'en écartent symétriquement des deux côtés. La loi normale est la loi des phénomènes naturels car elle est très répandue, entre autre, dans le domaine des sciences naturelles (géologie, biologie, ...).</a:t>
            </a:r>
          </a:p>
          <a:p>
            <a:pPr>
              <a:lnSpc>
                <a:spcPts val="3499"/>
              </a:lnSpc>
            </a:pPr>
          </a:p>
          <a:p>
            <a:pPr marL="539749" indent="-269875" lvl="1">
              <a:lnSpc>
                <a:spcPts val="3499"/>
              </a:lnSpc>
              <a:buFont typeface="Arial"/>
              <a:buChar char="•"/>
            </a:pPr>
            <a:r>
              <a:rPr lang="en-US" sz="2499">
                <a:solidFill>
                  <a:srgbClr val="000000"/>
                </a:solidFill>
                <a:latin typeface="Clear Sans Regular"/>
              </a:rPr>
              <a:t>La représentation graphique d'une loi normale est parfois appelée courbe en cloche. La forme exacte varie selon la répartition de la population, mais le sommet est toujours situé au milieu et la courbe est toujours symétrique. La moyenne, le mode et la médiane d'une loi normale sont identiques.</a:t>
            </a:r>
          </a:p>
        </p:txBody>
      </p:sp>
      <p:pic>
        <p:nvPicPr>
          <p:cNvPr name="Picture 3" id="3"/>
          <p:cNvPicPr>
            <a:picLocks noChangeAspect="true"/>
          </p:cNvPicPr>
          <p:nvPr/>
        </p:nvPicPr>
        <p:blipFill>
          <a:blip r:embed="rId2"/>
          <a:srcRect l="0" t="0" r="0" b="0"/>
          <a:stretch>
            <a:fillRect/>
          </a:stretch>
        </p:blipFill>
        <p:spPr>
          <a:xfrm flipH="false" flipV="false" rot="0">
            <a:off x="4585759" y="5916471"/>
            <a:ext cx="6030448" cy="4136358"/>
          </a:xfrm>
          <a:prstGeom prst="rect">
            <a:avLst/>
          </a:prstGeom>
        </p:spPr>
      </p:pic>
      <p:sp>
        <p:nvSpPr>
          <p:cNvPr name="TextBox 4" id="4"/>
          <p:cNvSpPr txBox="true"/>
          <p:nvPr/>
        </p:nvSpPr>
        <p:spPr>
          <a:xfrm rot="0">
            <a:off x="5179516" y="314730"/>
            <a:ext cx="7928967"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000000"/>
                </a:solidFill>
                <a:latin typeface="Hammersmith One Bold"/>
              </a:rPr>
              <a:t>Test statistique (2/2)</a:t>
            </a:r>
          </a:p>
        </p:txBody>
      </p:sp>
      <p:sp>
        <p:nvSpPr>
          <p:cNvPr name="TextBox 5" id="5"/>
          <p:cNvSpPr txBox="true"/>
          <p:nvPr/>
        </p:nvSpPr>
        <p:spPr>
          <a:xfrm rot="0">
            <a:off x="10917908" y="7495065"/>
            <a:ext cx="6341392" cy="931545"/>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00000"/>
                </a:solidFill>
                <a:latin typeface="Clear Sans Regular"/>
              </a:rPr>
              <a:t>Courbe symétrique par rapport µ </a:t>
            </a:r>
          </a:p>
          <a:p>
            <a:pPr marL="582930" indent="-291465" lvl="1">
              <a:lnSpc>
                <a:spcPts val="3779"/>
              </a:lnSpc>
              <a:buFont typeface="Arial"/>
              <a:buChar char="•"/>
            </a:pPr>
            <a:r>
              <a:rPr lang="en-US" sz="2700">
                <a:solidFill>
                  <a:srgbClr val="000000"/>
                </a:solidFill>
                <a:latin typeface="Clear Sans Regular"/>
              </a:rPr>
              <a:t>Forme de cloche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52781" y="4438428"/>
            <a:ext cx="11390027" cy="5658113"/>
          </a:xfrm>
          <a:prstGeom prst="rect">
            <a:avLst/>
          </a:prstGeom>
        </p:spPr>
      </p:pic>
      <p:sp>
        <p:nvSpPr>
          <p:cNvPr name="TextBox 3" id="3"/>
          <p:cNvSpPr txBox="true"/>
          <p:nvPr/>
        </p:nvSpPr>
        <p:spPr>
          <a:xfrm rot="0">
            <a:off x="281356" y="981075"/>
            <a:ext cx="17782439" cy="31686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Clear Sans Regular"/>
              </a:rPr>
              <a:t>Nous avons 2 variables qualitatives à savoir le genre (h/f) et la catégorie de livre (3 catégories).</a:t>
            </a:r>
          </a:p>
          <a:p>
            <a:pPr marL="431801" indent="-215900" lvl="1">
              <a:lnSpc>
                <a:spcPts val="2800"/>
              </a:lnSpc>
              <a:buFont typeface="Arial"/>
              <a:buChar char="•"/>
            </a:pPr>
            <a:r>
              <a:rPr lang="en-US" sz="2000">
                <a:solidFill>
                  <a:srgbClr val="000000"/>
                </a:solidFill>
                <a:latin typeface="Arimo"/>
              </a:rPr>
              <a:t>Nous utilisons donc un </a:t>
            </a:r>
            <a:r>
              <a:rPr lang="en-US" sz="2000">
                <a:solidFill>
                  <a:srgbClr val="000000"/>
                </a:solidFill>
                <a:latin typeface="Arimo Bold"/>
              </a:rPr>
              <a:t>test de CHI2.</a:t>
            </a:r>
          </a:p>
          <a:p>
            <a:pPr marL="431801" indent="-215900" lvl="1">
              <a:lnSpc>
                <a:spcPts val="2800"/>
              </a:lnSpc>
              <a:buFont typeface="Arial"/>
              <a:buChar char="•"/>
            </a:pPr>
            <a:r>
              <a:rPr lang="en-US" sz="2000">
                <a:solidFill>
                  <a:srgbClr val="000000"/>
                </a:solidFill>
                <a:latin typeface="Arimo"/>
              </a:rPr>
              <a:t>Ce test permet de vérifier l'absence de lien statistique entre deux variables X et Y. Les deux sont dites indépendantes lorsqu'il n'existe aucun lien statistique entre elles, dit autrement, la connaissance de X ne permet en aucune manière de se prononcer sur Y. L'hypothèse nulle (H0) de ce test est la suivante : les deux variables X et Y sont indépendantes.</a:t>
            </a:r>
          </a:p>
          <a:p>
            <a:pPr marL="431801" indent="-215900" lvl="1">
              <a:lnSpc>
                <a:spcPts val="2800"/>
              </a:lnSpc>
              <a:buFont typeface="Arial"/>
              <a:buChar char="•"/>
            </a:pPr>
            <a:r>
              <a:rPr lang="en-US" sz="2000">
                <a:solidFill>
                  <a:srgbClr val="000000"/>
                </a:solidFill>
                <a:latin typeface="Arimo"/>
              </a:rPr>
              <a:t>En termes de valeur p, l'hypothèse nulle est généralement rejetée lorsque p ≤ 0,05.</a:t>
            </a:r>
          </a:p>
          <a:p>
            <a:pPr>
              <a:lnSpc>
                <a:spcPts val="2800"/>
              </a:lnSpc>
            </a:pPr>
          </a:p>
          <a:p>
            <a:pPr marL="431801" indent="-215900" lvl="1">
              <a:lnSpc>
                <a:spcPts val="2800"/>
              </a:lnSpc>
              <a:buFont typeface="Arial"/>
              <a:buChar char="•"/>
            </a:pPr>
            <a:r>
              <a:rPr lang="en-US" sz="2000">
                <a:solidFill>
                  <a:srgbClr val="000000"/>
                </a:solidFill>
                <a:latin typeface="Arimo Bold"/>
              </a:rPr>
              <a:t>Existe t-il un lien entre le genre d'un client et la catégorie des livres achetés ?</a:t>
            </a:r>
          </a:p>
          <a:p>
            <a:pPr>
              <a:lnSpc>
                <a:spcPts val="2800"/>
              </a:lnSpc>
            </a:pPr>
            <a:r>
              <a:rPr lang="en-US" sz="2000">
                <a:solidFill>
                  <a:srgbClr val="FF1616"/>
                </a:solidFill>
                <a:latin typeface="Clear Sans Regular Bold"/>
              </a:rPr>
              <a:t> </a:t>
            </a:r>
            <a:r>
              <a:rPr lang="en-US" sz="2000">
                <a:solidFill>
                  <a:srgbClr val="FF1616"/>
                </a:solidFill>
                <a:latin typeface="Arimo Bold"/>
              </a:rPr>
              <a:t> </a:t>
            </a:r>
            <a:r>
              <a:rPr lang="en-US" sz="2000">
                <a:solidFill>
                  <a:srgbClr val="000000"/>
                </a:solidFill>
                <a:latin typeface="Arimo"/>
              </a:rPr>
              <a:t>H0 = Il ne semble pas exister de lien entre le genre du client et la catégorie de livre acheté</a:t>
            </a:r>
          </a:p>
        </p:txBody>
      </p:sp>
      <p:sp>
        <p:nvSpPr>
          <p:cNvPr name="TextBox 4" id="4"/>
          <p:cNvSpPr txBox="true"/>
          <p:nvPr/>
        </p:nvSpPr>
        <p:spPr>
          <a:xfrm rot="0">
            <a:off x="1344023" y="294005"/>
            <a:ext cx="15599954" cy="448945"/>
          </a:xfrm>
          <a:prstGeom prst="rect">
            <a:avLst/>
          </a:prstGeom>
        </p:spPr>
        <p:txBody>
          <a:bodyPr anchor="t" rtlCol="false" tIns="0" lIns="0" bIns="0" rIns="0">
            <a:spAutoFit/>
          </a:bodyPr>
          <a:lstStyle/>
          <a:p>
            <a:pPr algn="l" marL="0" indent="0" lvl="0">
              <a:lnSpc>
                <a:spcPts val="3409"/>
              </a:lnSpc>
              <a:spcBef>
                <a:spcPct val="0"/>
              </a:spcBef>
            </a:pPr>
            <a:r>
              <a:rPr lang="en-US" sz="3099">
                <a:solidFill>
                  <a:srgbClr val="000000"/>
                </a:solidFill>
                <a:latin typeface="Hammersmith One Bold"/>
              </a:rPr>
              <a:t>A) Test statistique entre le genre d’un client et les catégories des livres achetés</a:t>
            </a:r>
          </a:p>
        </p:txBody>
      </p:sp>
      <p:sp>
        <p:nvSpPr>
          <p:cNvPr name="TextBox 5" id="5"/>
          <p:cNvSpPr txBox="true"/>
          <p:nvPr/>
        </p:nvSpPr>
        <p:spPr>
          <a:xfrm rot="0">
            <a:off x="12409923" y="5761355"/>
            <a:ext cx="5625297" cy="3496945"/>
          </a:xfrm>
          <a:prstGeom prst="rect">
            <a:avLst/>
          </a:prstGeom>
        </p:spPr>
        <p:txBody>
          <a:bodyPr anchor="t" rtlCol="false" tIns="0" lIns="0" bIns="0" rIns="0">
            <a:spAutoFit/>
          </a:bodyPr>
          <a:lstStyle/>
          <a:p>
            <a:pPr>
              <a:lnSpc>
                <a:spcPts val="3079"/>
              </a:lnSpc>
            </a:pPr>
            <a:r>
              <a:rPr lang="en-US" sz="2199">
                <a:solidFill>
                  <a:srgbClr val="000000"/>
                </a:solidFill>
                <a:latin typeface="Clear Sans Regular Bold"/>
              </a:rPr>
              <a:t>Conclusion : </a:t>
            </a:r>
          </a:p>
          <a:p>
            <a:pPr>
              <a:lnSpc>
                <a:spcPts val="3079"/>
              </a:lnSpc>
            </a:pPr>
          </a:p>
          <a:p>
            <a:pPr>
              <a:lnSpc>
                <a:spcPts val="3079"/>
              </a:lnSpc>
            </a:pPr>
            <a:r>
              <a:rPr lang="en-US" sz="2199">
                <a:solidFill>
                  <a:srgbClr val="000000"/>
                </a:solidFill>
                <a:latin typeface="Clear Sans Regular Bold"/>
              </a:rPr>
              <a:t>Nous constatons que la pvalue est inférieure à 0.05 donc nous pouvons rejetter l'hypothèse nulle.</a:t>
            </a:r>
          </a:p>
          <a:p>
            <a:pPr>
              <a:lnSpc>
                <a:spcPts val="3079"/>
              </a:lnSpc>
            </a:pPr>
            <a:r>
              <a:rPr lang="en-US" sz="2199">
                <a:solidFill>
                  <a:srgbClr val="000000"/>
                </a:solidFill>
                <a:latin typeface="Clear Sans Regular Bold"/>
              </a:rPr>
              <a:t> </a:t>
            </a:r>
          </a:p>
          <a:p>
            <a:pPr>
              <a:lnSpc>
                <a:spcPts val="3079"/>
              </a:lnSpc>
            </a:pPr>
            <a:r>
              <a:rPr lang="en-US" sz="2199">
                <a:solidFill>
                  <a:srgbClr val="000000"/>
                </a:solidFill>
                <a:latin typeface="Arimo Bold"/>
              </a:rPr>
              <a:t>Ainsi, il semble exister un lien entre le genre d'un client et la catégorie des livres achetés.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804998"/>
            <a:ext cx="4844514" cy="453033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8796516"/>
            <a:ext cx="6873674" cy="1321860"/>
          </a:xfrm>
          <a:prstGeom prst="rect">
            <a:avLst/>
          </a:prstGeom>
        </p:spPr>
      </p:pic>
      <p:sp>
        <p:nvSpPr>
          <p:cNvPr name="TextBox 4" id="4"/>
          <p:cNvSpPr txBox="true"/>
          <p:nvPr/>
        </p:nvSpPr>
        <p:spPr>
          <a:xfrm rot="0">
            <a:off x="597386" y="859527"/>
            <a:ext cx="17484700" cy="1647190"/>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000000"/>
                </a:solidFill>
                <a:latin typeface="Clear Sans Regular"/>
              </a:rPr>
              <a:t>Nous avons 2 variables quantitatives à savoir l'âge des clients et le montant total des achats</a:t>
            </a:r>
          </a:p>
          <a:p>
            <a:pPr marL="410209" indent="-205105" lvl="1">
              <a:lnSpc>
                <a:spcPts val="2659"/>
              </a:lnSpc>
              <a:buFont typeface="Arial"/>
              <a:buChar char="•"/>
            </a:pPr>
            <a:r>
              <a:rPr lang="en-US" sz="1899">
                <a:solidFill>
                  <a:srgbClr val="000000"/>
                </a:solidFill>
                <a:latin typeface="Arimo"/>
              </a:rPr>
              <a:t>Pour les variables quantitatives, la question préalable à se poser est de savoir si la distribution des variables suit une loi normale ou non. Pour cela, il faut utiliser le test de Kolmogorov-Smirnov. Si la pvalue est inférieure à 0.05, la variable ne suit pas la loi normale.</a:t>
            </a:r>
          </a:p>
          <a:p>
            <a:pPr marL="410209" indent="-205105" lvl="1">
              <a:lnSpc>
                <a:spcPts val="2659"/>
              </a:lnSpc>
              <a:buFont typeface="Arial"/>
              <a:buChar char="•"/>
            </a:pPr>
            <a:r>
              <a:rPr lang="en-US" sz="1899">
                <a:solidFill>
                  <a:srgbClr val="000000"/>
                </a:solidFill>
                <a:latin typeface="Arimo"/>
              </a:rPr>
              <a:t>Dans le cas où les deux variables suivent la loi normale, nous utiliserons un test-paramétrique : Pearson</a:t>
            </a:r>
          </a:p>
          <a:p>
            <a:pPr marL="410209" indent="-205105" lvl="1">
              <a:lnSpc>
                <a:spcPts val="2659"/>
              </a:lnSpc>
              <a:buFont typeface="Arial"/>
              <a:buChar char="•"/>
            </a:pPr>
            <a:r>
              <a:rPr lang="en-US" sz="1899">
                <a:solidFill>
                  <a:srgbClr val="000000"/>
                </a:solidFill>
                <a:latin typeface="Arimo"/>
              </a:rPr>
              <a:t>Dans le cas contraire, si l'une des deux variables ou les deux ne suivent pas la loi normale, nous utiliserons un test non-paramétrique : Spearman</a:t>
            </a:r>
          </a:p>
        </p:txBody>
      </p:sp>
      <p:sp>
        <p:nvSpPr>
          <p:cNvPr name="TextBox 5" id="5"/>
          <p:cNvSpPr txBox="true"/>
          <p:nvPr/>
        </p:nvSpPr>
        <p:spPr>
          <a:xfrm rot="0">
            <a:off x="1352546" y="294005"/>
            <a:ext cx="14906757" cy="448945"/>
          </a:xfrm>
          <a:prstGeom prst="rect">
            <a:avLst/>
          </a:prstGeom>
        </p:spPr>
        <p:txBody>
          <a:bodyPr anchor="t" rtlCol="false" tIns="0" lIns="0" bIns="0" rIns="0">
            <a:spAutoFit/>
          </a:bodyPr>
          <a:lstStyle/>
          <a:p>
            <a:pPr algn="l" marL="0" indent="0" lvl="0">
              <a:lnSpc>
                <a:spcPts val="3409"/>
              </a:lnSpc>
              <a:spcBef>
                <a:spcPct val="0"/>
              </a:spcBef>
            </a:pPr>
            <a:r>
              <a:rPr lang="en-US" sz="3099">
                <a:solidFill>
                  <a:srgbClr val="000000"/>
                </a:solidFill>
                <a:latin typeface="Hammersmith One Bold"/>
              </a:rPr>
              <a:t>B) Test statistique entre l’âge des clients et le montant total des achats</a:t>
            </a:r>
          </a:p>
        </p:txBody>
      </p:sp>
      <p:sp>
        <p:nvSpPr>
          <p:cNvPr name="TextBox 6" id="6"/>
          <p:cNvSpPr txBox="true"/>
          <p:nvPr/>
        </p:nvSpPr>
        <p:spPr>
          <a:xfrm rot="0">
            <a:off x="11756198" y="3230196"/>
            <a:ext cx="5625297" cy="1980565"/>
          </a:xfrm>
          <a:prstGeom prst="rect">
            <a:avLst/>
          </a:prstGeom>
        </p:spPr>
        <p:txBody>
          <a:bodyPr anchor="t" rtlCol="false" tIns="0" lIns="0" bIns="0" rIns="0">
            <a:spAutoFit/>
          </a:bodyPr>
          <a:lstStyle/>
          <a:p>
            <a:pPr>
              <a:lnSpc>
                <a:spcPts val="2659"/>
              </a:lnSpc>
            </a:pPr>
            <a:r>
              <a:rPr lang="en-US" u="sng" sz="1899">
                <a:solidFill>
                  <a:srgbClr val="000000"/>
                </a:solidFill>
                <a:latin typeface="Clear Sans Regular Bold"/>
              </a:rPr>
              <a:t>Conclusion (Test de la loi normale) : </a:t>
            </a:r>
          </a:p>
          <a:p>
            <a:pPr>
              <a:lnSpc>
                <a:spcPts val="2659"/>
              </a:lnSpc>
            </a:pPr>
          </a:p>
          <a:p>
            <a:pPr>
              <a:lnSpc>
                <a:spcPts val="2659"/>
              </a:lnSpc>
            </a:pPr>
            <a:r>
              <a:rPr lang="en-US" sz="1899">
                <a:solidFill>
                  <a:srgbClr val="000000"/>
                </a:solidFill>
                <a:latin typeface="Clear Sans Regular Bold"/>
              </a:rPr>
              <a:t>L'âge ainsi que le montant total des achats ne suivent pas une loi normale car la pvalue &lt; 0.05. </a:t>
            </a:r>
          </a:p>
          <a:p>
            <a:pPr>
              <a:lnSpc>
                <a:spcPts val="2659"/>
              </a:lnSpc>
            </a:pPr>
          </a:p>
          <a:p>
            <a:pPr>
              <a:lnSpc>
                <a:spcPts val="2659"/>
              </a:lnSpc>
            </a:pPr>
            <a:r>
              <a:rPr lang="en-US" sz="1899">
                <a:solidFill>
                  <a:srgbClr val="000000"/>
                </a:solidFill>
                <a:latin typeface="Clear Sans Regular Bold"/>
              </a:rPr>
              <a:t>Nous utilisons donc le test de Spearman.</a:t>
            </a:r>
          </a:p>
        </p:txBody>
      </p:sp>
      <p:sp>
        <p:nvSpPr>
          <p:cNvPr name="TextBox 7" id="7"/>
          <p:cNvSpPr txBox="true"/>
          <p:nvPr/>
        </p:nvSpPr>
        <p:spPr>
          <a:xfrm rot="0">
            <a:off x="1028700" y="7592502"/>
            <a:ext cx="10088140" cy="980440"/>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000000"/>
                </a:solidFill>
                <a:latin typeface="Arimo Bold"/>
              </a:rPr>
              <a:t>Existe t-il un lien entre l'âge d'un client et le montant total des achats ?</a:t>
            </a:r>
          </a:p>
          <a:p>
            <a:pPr>
              <a:lnSpc>
                <a:spcPts val="2659"/>
              </a:lnSpc>
            </a:pPr>
            <a:r>
              <a:rPr lang="en-US" sz="1899">
                <a:solidFill>
                  <a:srgbClr val="000000"/>
                </a:solidFill>
                <a:latin typeface="Arimo"/>
              </a:rPr>
              <a:t>- H0 = Il ne semble pas exister de lien entre l'âge d'un client et le montant total des achats</a:t>
            </a:r>
          </a:p>
          <a:p>
            <a:pPr>
              <a:lnSpc>
                <a:spcPts val="2659"/>
              </a:lnSpc>
            </a:pPr>
            <a:r>
              <a:rPr lang="en-US" sz="1899">
                <a:solidFill>
                  <a:srgbClr val="000000"/>
                </a:solidFill>
                <a:latin typeface="Arimo"/>
              </a:rPr>
              <a:t>- Si pvalue &lt; 0.05 alors H0 peut être rejettée</a:t>
            </a:r>
          </a:p>
        </p:txBody>
      </p:sp>
      <p:sp>
        <p:nvSpPr>
          <p:cNvPr name="TextBox 8" id="8"/>
          <p:cNvSpPr txBox="true"/>
          <p:nvPr/>
        </p:nvSpPr>
        <p:spPr>
          <a:xfrm rot="0">
            <a:off x="11756198" y="7471062"/>
            <a:ext cx="5625297" cy="2313940"/>
          </a:xfrm>
          <a:prstGeom prst="rect">
            <a:avLst/>
          </a:prstGeom>
        </p:spPr>
        <p:txBody>
          <a:bodyPr anchor="t" rtlCol="false" tIns="0" lIns="0" bIns="0" rIns="0">
            <a:spAutoFit/>
          </a:bodyPr>
          <a:lstStyle/>
          <a:p>
            <a:pPr>
              <a:lnSpc>
                <a:spcPts val="2659"/>
              </a:lnSpc>
            </a:pPr>
            <a:r>
              <a:rPr lang="en-US" u="sng" sz="1899">
                <a:solidFill>
                  <a:srgbClr val="000000"/>
                </a:solidFill>
                <a:latin typeface="Clear Sans Regular Bold"/>
              </a:rPr>
              <a:t>Conclusion (Test de Spearman) : </a:t>
            </a:r>
          </a:p>
          <a:p>
            <a:pPr>
              <a:lnSpc>
                <a:spcPts val="2659"/>
              </a:lnSpc>
            </a:pPr>
          </a:p>
          <a:p>
            <a:pPr>
              <a:lnSpc>
                <a:spcPts val="2659"/>
              </a:lnSpc>
            </a:pPr>
            <a:r>
              <a:rPr lang="en-US" sz="1899">
                <a:solidFill>
                  <a:srgbClr val="000000"/>
                </a:solidFill>
                <a:latin typeface="Clear Sans Regular Bold"/>
              </a:rPr>
              <a:t>Nous constatons que la pvalue est inférieure à 0.05 donc nous pouvons rejetter l'hypothèse nulle.</a:t>
            </a:r>
          </a:p>
          <a:p>
            <a:pPr>
              <a:lnSpc>
                <a:spcPts val="2659"/>
              </a:lnSpc>
            </a:pPr>
          </a:p>
          <a:p>
            <a:pPr>
              <a:lnSpc>
                <a:spcPts val="2659"/>
              </a:lnSpc>
            </a:pPr>
            <a:r>
              <a:rPr lang="en-US" sz="1899">
                <a:solidFill>
                  <a:srgbClr val="000000"/>
                </a:solidFill>
                <a:latin typeface="Clear Sans Regular Bold"/>
              </a:rPr>
              <a:t>Ainsi, il semble exister un lien entre l'âge d'un client et le montant total de ses achats.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16240" y="1028700"/>
            <a:ext cx="7228518" cy="4543063"/>
          </a:xfrm>
          <a:prstGeom prst="rect">
            <a:avLst/>
          </a:prstGeom>
        </p:spPr>
      </p:pic>
      <p:sp>
        <p:nvSpPr>
          <p:cNvPr name="TextBox 3" id="3"/>
          <p:cNvSpPr txBox="true"/>
          <p:nvPr/>
        </p:nvSpPr>
        <p:spPr>
          <a:xfrm rot="0">
            <a:off x="2937156" y="294005"/>
            <a:ext cx="11612718" cy="448945"/>
          </a:xfrm>
          <a:prstGeom prst="rect">
            <a:avLst/>
          </a:prstGeom>
        </p:spPr>
        <p:txBody>
          <a:bodyPr anchor="t" rtlCol="false" tIns="0" lIns="0" bIns="0" rIns="0">
            <a:spAutoFit/>
          </a:bodyPr>
          <a:lstStyle/>
          <a:p>
            <a:pPr algn="l" marL="0" indent="0" lvl="0">
              <a:lnSpc>
                <a:spcPts val="3409"/>
              </a:lnSpc>
              <a:spcBef>
                <a:spcPct val="0"/>
              </a:spcBef>
            </a:pPr>
            <a:r>
              <a:rPr lang="en-US" sz="3099">
                <a:solidFill>
                  <a:srgbClr val="000000"/>
                </a:solidFill>
                <a:latin typeface="Hammersmith One Bold"/>
              </a:rPr>
              <a:t>C) Test statistique entre l'âge et la fréquence d'achat</a:t>
            </a:r>
          </a:p>
        </p:txBody>
      </p:sp>
      <p:sp>
        <p:nvSpPr>
          <p:cNvPr name="TextBox 4" id="4"/>
          <p:cNvSpPr txBox="true"/>
          <p:nvPr/>
        </p:nvSpPr>
        <p:spPr>
          <a:xfrm rot="0">
            <a:off x="10834141" y="990600"/>
            <a:ext cx="6083598" cy="3106420"/>
          </a:xfrm>
          <a:prstGeom prst="rect">
            <a:avLst/>
          </a:prstGeom>
        </p:spPr>
        <p:txBody>
          <a:bodyPr anchor="t" rtlCol="false" tIns="0" lIns="0" bIns="0" rIns="0">
            <a:spAutoFit/>
          </a:bodyPr>
          <a:lstStyle/>
          <a:p>
            <a:pPr>
              <a:lnSpc>
                <a:spcPts val="3079"/>
              </a:lnSpc>
            </a:pPr>
            <a:r>
              <a:rPr lang="en-US" u="sng" sz="2199">
                <a:solidFill>
                  <a:srgbClr val="000000"/>
                </a:solidFill>
                <a:latin typeface="Clear Sans Regular Bold"/>
              </a:rPr>
              <a:t>Conclusion (Test de la loi normale) : </a:t>
            </a:r>
          </a:p>
          <a:p>
            <a:pPr>
              <a:lnSpc>
                <a:spcPts val="3079"/>
              </a:lnSpc>
            </a:pPr>
          </a:p>
          <a:p>
            <a:pPr>
              <a:lnSpc>
                <a:spcPts val="3079"/>
              </a:lnSpc>
            </a:pPr>
            <a:r>
              <a:rPr lang="en-US" sz="2199">
                <a:solidFill>
                  <a:srgbClr val="000000"/>
                </a:solidFill>
                <a:latin typeface="Clear Sans Regular Bold"/>
              </a:rPr>
              <a:t>L'âge ainsi que la fréquence d'achat ne suivent pas une loi normale car la pvalue &lt; 0.05.</a:t>
            </a:r>
          </a:p>
          <a:p>
            <a:pPr>
              <a:lnSpc>
                <a:spcPts val="3079"/>
              </a:lnSpc>
            </a:pPr>
          </a:p>
          <a:p>
            <a:pPr>
              <a:lnSpc>
                <a:spcPts val="3079"/>
              </a:lnSpc>
            </a:pPr>
            <a:r>
              <a:rPr lang="en-US" sz="2199">
                <a:solidFill>
                  <a:srgbClr val="000000"/>
                </a:solidFill>
                <a:latin typeface="Clear Sans Regular Bold"/>
              </a:rPr>
              <a:t>Nous allons utiliser le test de Spearman. </a:t>
            </a:r>
          </a:p>
          <a:p>
            <a:pPr>
              <a:lnSpc>
                <a:spcPts val="3079"/>
              </a:lnSpc>
            </a:pPr>
          </a:p>
          <a:p>
            <a:pPr>
              <a:lnSpc>
                <a:spcPts val="3079"/>
              </a:lnSpc>
            </a:pPr>
          </a:p>
        </p:txBody>
      </p:sp>
      <p:pic>
        <p:nvPicPr>
          <p:cNvPr name="Picture 5" id="5"/>
          <p:cNvPicPr>
            <a:picLocks noChangeAspect="true"/>
          </p:cNvPicPr>
          <p:nvPr/>
        </p:nvPicPr>
        <p:blipFill>
          <a:blip r:embed="rId3"/>
          <a:srcRect l="0" t="0" r="0" b="0"/>
          <a:stretch>
            <a:fillRect/>
          </a:stretch>
        </p:blipFill>
        <p:spPr>
          <a:xfrm flipH="false" flipV="false" rot="0">
            <a:off x="516240" y="8424032"/>
            <a:ext cx="9012844" cy="1133988"/>
          </a:xfrm>
          <a:prstGeom prst="rect">
            <a:avLst/>
          </a:prstGeom>
        </p:spPr>
      </p:pic>
      <p:sp>
        <p:nvSpPr>
          <p:cNvPr name="TextBox 6" id="6"/>
          <p:cNvSpPr txBox="true"/>
          <p:nvPr/>
        </p:nvSpPr>
        <p:spPr>
          <a:xfrm rot="0">
            <a:off x="516240" y="6203437"/>
            <a:ext cx="6880393" cy="193484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Arimo Bold"/>
              </a:rPr>
              <a:t>Existe t-il un lien entre l'âge d'un client et la fréquence d'achat?</a:t>
            </a:r>
          </a:p>
          <a:p>
            <a:pPr>
              <a:lnSpc>
                <a:spcPts val="3079"/>
              </a:lnSpc>
            </a:pPr>
            <a:r>
              <a:rPr lang="en-US" sz="2199">
                <a:solidFill>
                  <a:srgbClr val="000000"/>
                </a:solidFill>
                <a:latin typeface="Arimo"/>
              </a:rPr>
              <a:t>- H0 = Il ne semble pas exister de lien entre l'âge d'un client et la fréquence d'achat.</a:t>
            </a:r>
          </a:p>
          <a:p>
            <a:pPr>
              <a:lnSpc>
                <a:spcPts val="3079"/>
              </a:lnSpc>
            </a:pPr>
            <a:r>
              <a:rPr lang="en-US" sz="2199">
                <a:solidFill>
                  <a:srgbClr val="000000"/>
                </a:solidFill>
                <a:latin typeface="Arimo"/>
              </a:rPr>
              <a:t>- Si pvalue &lt; 0.05 alors H0 peut être rejettée.</a:t>
            </a:r>
          </a:p>
        </p:txBody>
      </p:sp>
      <p:sp>
        <p:nvSpPr>
          <p:cNvPr name="TextBox 7" id="7"/>
          <p:cNvSpPr txBox="true"/>
          <p:nvPr/>
        </p:nvSpPr>
        <p:spPr>
          <a:xfrm rot="0">
            <a:off x="10834141" y="6451600"/>
            <a:ext cx="6083598" cy="3106420"/>
          </a:xfrm>
          <a:prstGeom prst="rect">
            <a:avLst/>
          </a:prstGeom>
        </p:spPr>
        <p:txBody>
          <a:bodyPr anchor="t" rtlCol="false" tIns="0" lIns="0" bIns="0" rIns="0">
            <a:spAutoFit/>
          </a:bodyPr>
          <a:lstStyle/>
          <a:p>
            <a:pPr>
              <a:lnSpc>
                <a:spcPts val="3079"/>
              </a:lnSpc>
            </a:pPr>
            <a:r>
              <a:rPr lang="en-US" u="sng" sz="2199">
                <a:solidFill>
                  <a:srgbClr val="000000"/>
                </a:solidFill>
                <a:latin typeface="Clear Sans Regular Bold"/>
              </a:rPr>
              <a:t>Conclusion (Test de Spearman) : </a:t>
            </a:r>
          </a:p>
          <a:p>
            <a:pPr>
              <a:lnSpc>
                <a:spcPts val="3079"/>
              </a:lnSpc>
            </a:pPr>
          </a:p>
          <a:p>
            <a:pPr>
              <a:lnSpc>
                <a:spcPts val="3079"/>
              </a:lnSpc>
            </a:pPr>
            <a:r>
              <a:rPr lang="en-US" sz="2199">
                <a:solidFill>
                  <a:srgbClr val="000000"/>
                </a:solidFill>
                <a:latin typeface="Clear Sans Regular Bold"/>
              </a:rPr>
              <a:t>Nous constatons que la pvalue est inférieure à 0.05 donc nous pouvons rejetter l'hypothèse nulle. </a:t>
            </a:r>
          </a:p>
          <a:p>
            <a:pPr>
              <a:lnSpc>
                <a:spcPts val="3079"/>
              </a:lnSpc>
            </a:pPr>
          </a:p>
          <a:p>
            <a:pPr>
              <a:lnSpc>
                <a:spcPts val="3079"/>
              </a:lnSpc>
            </a:pPr>
            <a:r>
              <a:rPr lang="en-US" sz="2199">
                <a:solidFill>
                  <a:srgbClr val="000000"/>
                </a:solidFill>
                <a:latin typeface="Clear Sans Regular Bold"/>
              </a:rPr>
              <a:t>Ainsi, il semble exister un lien entre l'âge d'un client et la fréquence d'achat.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8618" t="3273" r="28618" b="3273"/>
          <a:stretch>
            <a:fillRect/>
          </a:stretch>
        </p:blipFill>
        <p:spPr>
          <a:xfrm flipH="false" flipV="false" rot="0">
            <a:off x="0" y="0"/>
            <a:ext cx="7078471" cy="10287000"/>
          </a:xfrm>
          <a:prstGeom prst="rect">
            <a:avLst/>
          </a:prstGeom>
        </p:spPr>
      </p:pic>
      <p:sp>
        <p:nvSpPr>
          <p:cNvPr name="TextBox 3" id="3"/>
          <p:cNvSpPr txBox="true"/>
          <p:nvPr/>
        </p:nvSpPr>
        <p:spPr>
          <a:xfrm rot="0">
            <a:off x="7440143" y="108126"/>
            <a:ext cx="10639312" cy="3135630"/>
          </a:xfrm>
          <a:prstGeom prst="rect">
            <a:avLst/>
          </a:prstGeom>
        </p:spPr>
        <p:txBody>
          <a:bodyPr anchor="t" rtlCol="false" tIns="0" lIns="0" bIns="0" rIns="0">
            <a:spAutoFit/>
          </a:bodyPr>
          <a:lstStyle/>
          <a:p>
            <a:pPr>
              <a:lnSpc>
                <a:spcPts val="2520"/>
              </a:lnSpc>
            </a:pPr>
            <a:r>
              <a:rPr lang="en-US" sz="1800">
                <a:solidFill>
                  <a:srgbClr val="000000"/>
                </a:solidFill>
                <a:latin typeface="Clear Sans Regular"/>
              </a:rPr>
              <a:t>Lapage était originellement une librairie physique avec plusieurs points de vente. </a:t>
            </a:r>
          </a:p>
          <a:p>
            <a:pPr>
              <a:lnSpc>
                <a:spcPts val="2520"/>
              </a:lnSpc>
            </a:pPr>
            <a:r>
              <a:rPr lang="en-US" sz="1800">
                <a:solidFill>
                  <a:srgbClr val="000000"/>
                </a:solidFill>
                <a:latin typeface="Clear Sans Regular"/>
              </a:rPr>
              <a:t>Mais devant le succès de certains de ses produits et l’engouement de ses clients, elle a décidé depuis 2 ans d’ouvrir un site de vente en ligne. </a:t>
            </a:r>
          </a:p>
          <a:p>
            <a:pPr>
              <a:lnSpc>
                <a:spcPts val="2520"/>
              </a:lnSpc>
            </a:pPr>
            <a:r>
              <a:rPr lang="en-US" sz="1800">
                <a:solidFill>
                  <a:srgbClr val="000000"/>
                </a:solidFill>
                <a:latin typeface="Clear Sans Regular"/>
              </a:rPr>
              <a:t>L</a:t>
            </a:r>
            <a:r>
              <a:rPr lang="en-US" sz="1800">
                <a:solidFill>
                  <a:srgbClr val="000000"/>
                </a:solidFill>
                <a:latin typeface="Clear Sans Regular"/>
              </a:rPr>
              <a:t>’entreprise souhaite faire le point après deux ans d’exercice et pouvoir analyser ses points forts, ses points faibles, les comportements clients, etc.</a:t>
            </a:r>
          </a:p>
          <a:p>
            <a:pPr>
              <a:lnSpc>
                <a:spcPts val="2520"/>
              </a:lnSpc>
            </a:pPr>
          </a:p>
          <a:p>
            <a:pPr>
              <a:lnSpc>
                <a:spcPts val="2520"/>
              </a:lnSpc>
            </a:pPr>
            <a:r>
              <a:rPr lang="en-US" sz="1800">
                <a:solidFill>
                  <a:srgbClr val="000000"/>
                </a:solidFill>
                <a:latin typeface="Clear Sans Regular"/>
              </a:rPr>
              <a:t>Pour cela, nous avons à notre disposition 3 bases de données : </a:t>
            </a:r>
          </a:p>
          <a:p>
            <a:pPr>
              <a:lnSpc>
                <a:spcPts val="2520"/>
              </a:lnSpc>
            </a:pPr>
            <a:r>
              <a:rPr lang="en-US" sz="1800">
                <a:solidFill>
                  <a:srgbClr val="000000"/>
                </a:solidFill>
                <a:latin typeface="Clear Sans Regular"/>
              </a:rPr>
              <a:t>1) "customers" (identifiant client, la date de naissance et le genre du client)</a:t>
            </a:r>
          </a:p>
          <a:p>
            <a:pPr>
              <a:lnSpc>
                <a:spcPts val="2520"/>
              </a:lnSpc>
            </a:pPr>
            <a:r>
              <a:rPr lang="en-US" sz="1800">
                <a:solidFill>
                  <a:srgbClr val="000000"/>
                </a:solidFill>
                <a:latin typeface="Clear Sans Regular"/>
              </a:rPr>
              <a:t>2) "produtcs" (identifiant produit, prix du livre et la catégorie à laquelle appartient le livre)</a:t>
            </a:r>
          </a:p>
          <a:p>
            <a:pPr>
              <a:lnSpc>
                <a:spcPts val="2520"/>
              </a:lnSpc>
            </a:pPr>
            <a:r>
              <a:rPr lang="en-US" sz="1800">
                <a:solidFill>
                  <a:srgbClr val="000000"/>
                </a:solidFill>
                <a:latin typeface="Clear Sans Regular"/>
              </a:rPr>
              <a:t>3) "transactions" ( identifiant client, identifiant produit, identifiant de la session et la date)</a:t>
            </a:r>
          </a:p>
        </p:txBody>
      </p:sp>
      <p:sp>
        <p:nvSpPr>
          <p:cNvPr name="TextBox 4" id="4"/>
          <p:cNvSpPr txBox="true"/>
          <p:nvPr/>
        </p:nvSpPr>
        <p:spPr>
          <a:xfrm rot="0">
            <a:off x="7440143" y="3521617"/>
            <a:ext cx="10639312" cy="6593205"/>
          </a:xfrm>
          <a:prstGeom prst="rect">
            <a:avLst/>
          </a:prstGeom>
        </p:spPr>
        <p:txBody>
          <a:bodyPr anchor="t" rtlCol="false" tIns="0" lIns="0" bIns="0" rIns="0">
            <a:spAutoFit/>
          </a:bodyPr>
          <a:lstStyle/>
          <a:p>
            <a:pPr>
              <a:lnSpc>
                <a:spcPts val="2520"/>
              </a:lnSpc>
            </a:pPr>
            <a:r>
              <a:rPr lang="en-US" u="sng" sz="1800">
                <a:solidFill>
                  <a:srgbClr val="000000"/>
                </a:solidFill>
                <a:latin typeface="Clear Sans Regular Bold"/>
              </a:rPr>
              <a:t>Les requêtes sont les suivantes</a:t>
            </a:r>
            <a:r>
              <a:rPr lang="en-US" sz="1800">
                <a:solidFill>
                  <a:srgbClr val="000000"/>
                </a:solidFill>
                <a:latin typeface="Clear Sans Regular Bold"/>
              </a:rPr>
              <a:t> : </a:t>
            </a:r>
          </a:p>
          <a:p>
            <a:pPr>
              <a:lnSpc>
                <a:spcPts val="2520"/>
              </a:lnSpc>
            </a:pPr>
          </a:p>
          <a:p>
            <a:pPr marL="388620" indent="-194310" lvl="1">
              <a:lnSpc>
                <a:spcPts val="2520"/>
              </a:lnSpc>
              <a:buFont typeface="Arial"/>
              <a:buChar char="•"/>
            </a:pPr>
            <a:r>
              <a:rPr lang="en-US" sz="1800">
                <a:solidFill>
                  <a:srgbClr val="000000"/>
                </a:solidFill>
                <a:latin typeface="Arimo"/>
              </a:rPr>
              <a:t>L’évolution dans le temps et la mise en place d'une décomposition en moyenne mobile pour évaluer la tendance globale </a:t>
            </a:r>
          </a:p>
          <a:p>
            <a:pPr>
              <a:lnSpc>
                <a:spcPts val="2520"/>
              </a:lnSpc>
            </a:pPr>
          </a:p>
          <a:p>
            <a:pPr marL="388620" indent="-194310" lvl="1">
              <a:lnSpc>
                <a:spcPts val="2520"/>
              </a:lnSpc>
              <a:buFont typeface="Arial"/>
              <a:buChar char="•"/>
            </a:pPr>
            <a:r>
              <a:rPr lang="en-US" sz="1800">
                <a:solidFill>
                  <a:srgbClr val="000000"/>
                </a:solidFill>
                <a:latin typeface="Arimo"/>
              </a:rPr>
              <a:t>La répartition du CA entre les clients via une courbe de Lorenz</a:t>
            </a:r>
          </a:p>
          <a:p>
            <a:pPr>
              <a:lnSpc>
                <a:spcPts val="2520"/>
              </a:lnSpc>
            </a:pPr>
          </a:p>
          <a:p>
            <a:pPr marL="388620" indent="-194310" lvl="1">
              <a:lnSpc>
                <a:spcPts val="2520"/>
              </a:lnSpc>
              <a:buFont typeface="Arial"/>
              <a:buChar char="•"/>
            </a:pPr>
            <a:r>
              <a:rPr lang="en-US" sz="1800">
                <a:solidFill>
                  <a:srgbClr val="000000"/>
                </a:solidFill>
                <a:latin typeface="Arimo"/>
              </a:rPr>
              <a:t>Concernant le CA : la répartition par catégorie, genre ou encore année</a:t>
            </a:r>
          </a:p>
          <a:p>
            <a:pPr>
              <a:lnSpc>
                <a:spcPts val="2520"/>
              </a:lnSpc>
            </a:pPr>
          </a:p>
          <a:p>
            <a:pPr marL="388620" indent="-194310" lvl="1">
              <a:lnSpc>
                <a:spcPts val="2520"/>
              </a:lnSpc>
              <a:buFont typeface="Arial"/>
              <a:buChar char="•"/>
            </a:pPr>
            <a:r>
              <a:rPr lang="en-US" sz="1800">
                <a:solidFill>
                  <a:srgbClr val="000000"/>
                </a:solidFill>
                <a:latin typeface="Arimo"/>
              </a:rPr>
              <a:t>Tops et flops (référence)</a:t>
            </a:r>
          </a:p>
          <a:p>
            <a:pPr>
              <a:lnSpc>
                <a:spcPts val="2520"/>
              </a:lnSpc>
            </a:pPr>
          </a:p>
          <a:p>
            <a:pPr marL="388620" indent="-194310" lvl="1">
              <a:lnSpc>
                <a:spcPts val="2520"/>
              </a:lnSpc>
              <a:buFont typeface="Arial"/>
              <a:buChar char="•"/>
            </a:pPr>
            <a:r>
              <a:rPr lang="en-US" sz="1800">
                <a:solidFill>
                  <a:srgbClr val="000000"/>
                </a:solidFill>
                <a:latin typeface="Clear Sans Regular"/>
              </a:rPr>
              <a:t>L</a:t>
            </a:r>
            <a:r>
              <a:rPr lang="en-US" sz="1800">
                <a:solidFill>
                  <a:srgbClr val="000000"/>
                </a:solidFill>
                <a:latin typeface="Clear Sans Regular"/>
              </a:rPr>
              <a:t>e lien entre le genre d’un client et les catégories des livres achetés </a:t>
            </a:r>
          </a:p>
          <a:p>
            <a:pPr>
              <a:lnSpc>
                <a:spcPts val="2520"/>
              </a:lnSpc>
            </a:pPr>
          </a:p>
          <a:p>
            <a:pPr marL="388620" indent="-194310" lvl="1">
              <a:lnSpc>
                <a:spcPts val="2520"/>
              </a:lnSpc>
              <a:buFont typeface="Arial"/>
              <a:buChar char="•"/>
            </a:pPr>
            <a:r>
              <a:rPr lang="en-US" sz="1800">
                <a:solidFill>
                  <a:srgbClr val="000000"/>
                </a:solidFill>
                <a:latin typeface="Clear Sans Regular"/>
              </a:rPr>
              <a:t>L</a:t>
            </a:r>
            <a:r>
              <a:rPr lang="en-US" sz="1800">
                <a:solidFill>
                  <a:srgbClr val="000000"/>
                </a:solidFill>
                <a:latin typeface="Clear Sans Regular"/>
              </a:rPr>
              <a:t>e lien entre l’âge des clients et le montant total des achats</a:t>
            </a:r>
          </a:p>
          <a:p>
            <a:pPr>
              <a:lnSpc>
                <a:spcPts val="2520"/>
              </a:lnSpc>
            </a:pPr>
          </a:p>
          <a:p>
            <a:pPr marL="388620" indent="-194310" lvl="1">
              <a:lnSpc>
                <a:spcPts val="2520"/>
              </a:lnSpc>
              <a:buFont typeface="Arial"/>
              <a:buChar char="•"/>
            </a:pPr>
            <a:r>
              <a:rPr lang="en-US" sz="1800">
                <a:solidFill>
                  <a:srgbClr val="000000"/>
                </a:solidFill>
                <a:latin typeface="Clear Sans Regular"/>
              </a:rPr>
              <a:t>Le lien entre l'âge et </a:t>
            </a:r>
            <a:r>
              <a:rPr lang="en-US" sz="1800">
                <a:solidFill>
                  <a:srgbClr val="000000"/>
                </a:solidFill>
                <a:latin typeface="Clear Sans Regular"/>
              </a:rPr>
              <a:t>la fréquence d’achat</a:t>
            </a:r>
          </a:p>
          <a:p>
            <a:pPr>
              <a:lnSpc>
                <a:spcPts val="2520"/>
              </a:lnSpc>
            </a:pPr>
          </a:p>
          <a:p>
            <a:pPr marL="388620" indent="-194310" lvl="1">
              <a:lnSpc>
                <a:spcPts val="2520"/>
              </a:lnSpc>
              <a:buFont typeface="Arial"/>
              <a:buChar char="•"/>
            </a:pPr>
            <a:r>
              <a:rPr lang="en-US" sz="1800">
                <a:solidFill>
                  <a:srgbClr val="000000"/>
                </a:solidFill>
                <a:latin typeface="Clear Sans Regular"/>
              </a:rPr>
              <a:t>Le lien entre l'âge et </a:t>
            </a:r>
            <a:r>
              <a:rPr lang="en-US" sz="1800">
                <a:solidFill>
                  <a:srgbClr val="000000"/>
                </a:solidFill>
                <a:latin typeface="Clear Sans Regular"/>
              </a:rPr>
              <a:t>la taille du panier moyen </a:t>
            </a:r>
          </a:p>
          <a:p>
            <a:pPr>
              <a:lnSpc>
                <a:spcPts val="2520"/>
              </a:lnSpc>
            </a:pPr>
          </a:p>
          <a:p>
            <a:pPr marL="388620" indent="-194310" lvl="1">
              <a:lnSpc>
                <a:spcPts val="2520"/>
              </a:lnSpc>
              <a:buFont typeface="Arial"/>
              <a:buChar char="•"/>
            </a:pPr>
            <a:r>
              <a:rPr lang="en-US" sz="1800">
                <a:solidFill>
                  <a:srgbClr val="000000"/>
                </a:solidFill>
                <a:latin typeface="Clear Sans Regular"/>
              </a:rPr>
              <a:t>Le lien entre l'âge et </a:t>
            </a:r>
            <a:r>
              <a:rPr lang="en-US" sz="1800">
                <a:solidFill>
                  <a:srgbClr val="000000"/>
                </a:solidFill>
                <a:latin typeface="Clear Sans Regular"/>
              </a:rPr>
              <a:t>les catégories des livres achetés</a:t>
            </a:r>
          </a:p>
          <a:p>
            <a:pPr algn="l" marL="0" indent="0" lvl="0">
              <a:lnSpc>
                <a:spcPts val="252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3256" y="2933065"/>
            <a:ext cx="7268025" cy="3731673"/>
          </a:xfrm>
          <a:prstGeom prst="rect">
            <a:avLst/>
          </a:prstGeom>
        </p:spPr>
      </p:pic>
      <p:sp>
        <p:nvSpPr>
          <p:cNvPr name="TextBox 3" id="3"/>
          <p:cNvSpPr txBox="true"/>
          <p:nvPr/>
        </p:nvSpPr>
        <p:spPr>
          <a:xfrm rot="0">
            <a:off x="252781" y="1000125"/>
            <a:ext cx="17782439" cy="1647190"/>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000000"/>
                </a:solidFill>
                <a:latin typeface="Clear Sans Regular"/>
              </a:rPr>
              <a:t>Nous avons 1 variable quantitative (l'âge) et une variable qualitative (les catégories des livres achetés)</a:t>
            </a:r>
          </a:p>
          <a:p>
            <a:pPr marL="410209" indent="-205105" lvl="1">
              <a:lnSpc>
                <a:spcPts val="2659"/>
              </a:lnSpc>
              <a:buFont typeface="Arial"/>
              <a:buChar char="•"/>
            </a:pPr>
            <a:r>
              <a:rPr lang="en-US" sz="1899">
                <a:solidFill>
                  <a:srgbClr val="000000"/>
                </a:solidFill>
                <a:latin typeface="Arimo"/>
              </a:rPr>
              <a:t>Nous devons savoir si la distributions suit une loi normale ou non. Pour cela, il faut utiliser le test de Kolmogorov-Smirnov. Si la pvalue est inférieure à 0.05, la variable ne suit pas la loi normale.</a:t>
            </a:r>
          </a:p>
          <a:p>
            <a:pPr marL="410209" indent="-205105" lvl="1">
              <a:lnSpc>
                <a:spcPts val="2659"/>
              </a:lnSpc>
              <a:buFont typeface="Arial"/>
              <a:buChar char="•"/>
            </a:pPr>
            <a:r>
              <a:rPr lang="en-US" sz="1899">
                <a:solidFill>
                  <a:srgbClr val="000000"/>
                </a:solidFill>
                <a:latin typeface="Arimo"/>
              </a:rPr>
              <a:t>Dans le cas où les deux variables suivent la loi normale, nous utiliserons un test-paramétrique : Anova</a:t>
            </a:r>
          </a:p>
          <a:p>
            <a:pPr marL="410209" indent="-205105" lvl="1">
              <a:lnSpc>
                <a:spcPts val="2659"/>
              </a:lnSpc>
              <a:buFont typeface="Arial"/>
              <a:buChar char="•"/>
            </a:pPr>
            <a:r>
              <a:rPr lang="en-US" sz="1899">
                <a:solidFill>
                  <a:srgbClr val="000000"/>
                </a:solidFill>
                <a:latin typeface="Clear Sans Regular"/>
              </a:rPr>
              <a:t>A contrario</a:t>
            </a:r>
            <a:r>
              <a:rPr lang="en-US" sz="1899">
                <a:solidFill>
                  <a:srgbClr val="000000"/>
                </a:solidFill>
                <a:latin typeface="Arimo"/>
              </a:rPr>
              <a:t>, si l'une des deux variables ou les deux ne suivent pas la loi normale, nous utiliserons un test non-paramétrique : Kruskal-Wallis</a:t>
            </a:r>
          </a:p>
        </p:txBody>
      </p:sp>
      <p:sp>
        <p:nvSpPr>
          <p:cNvPr name="TextBox 4" id="4"/>
          <p:cNvSpPr txBox="true"/>
          <p:nvPr/>
        </p:nvSpPr>
        <p:spPr>
          <a:xfrm rot="0">
            <a:off x="2937156" y="294005"/>
            <a:ext cx="12686144" cy="448945"/>
          </a:xfrm>
          <a:prstGeom prst="rect">
            <a:avLst/>
          </a:prstGeom>
        </p:spPr>
        <p:txBody>
          <a:bodyPr anchor="t" rtlCol="false" tIns="0" lIns="0" bIns="0" rIns="0">
            <a:spAutoFit/>
          </a:bodyPr>
          <a:lstStyle/>
          <a:p>
            <a:pPr algn="l" marL="0" indent="0" lvl="0">
              <a:lnSpc>
                <a:spcPts val="3409"/>
              </a:lnSpc>
              <a:spcBef>
                <a:spcPct val="0"/>
              </a:spcBef>
            </a:pPr>
            <a:r>
              <a:rPr lang="en-US" sz="3099">
                <a:solidFill>
                  <a:srgbClr val="000000"/>
                </a:solidFill>
                <a:latin typeface="Hammersmith One Bold"/>
              </a:rPr>
              <a:t>D) Test statistique entre l'âge et les catégories des livres achetés </a:t>
            </a:r>
          </a:p>
        </p:txBody>
      </p:sp>
      <p:sp>
        <p:nvSpPr>
          <p:cNvPr name="TextBox 5" id="5"/>
          <p:cNvSpPr txBox="true"/>
          <p:nvPr/>
        </p:nvSpPr>
        <p:spPr>
          <a:xfrm rot="0">
            <a:off x="11466507" y="2904490"/>
            <a:ext cx="6398680" cy="1980565"/>
          </a:xfrm>
          <a:prstGeom prst="rect">
            <a:avLst/>
          </a:prstGeom>
        </p:spPr>
        <p:txBody>
          <a:bodyPr anchor="t" rtlCol="false" tIns="0" lIns="0" bIns="0" rIns="0">
            <a:spAutoFit/>
          </a:bodyPr>
          <a:lstStyle/>
          <a:p>
            <a:pPr>
              <a:lnSpc>
                <a:spcPts val="2659"/>
              </a:lnSpc>
            </a:pPr>
            <a:r>
              <a:rPr lang="en-US" u="sng" sz="1899">
                <a:solidFill>
                  <a:srgbClr val="000000"/>
                </a:solidFill>
                <a:latin typeface="Clear Sans Regular Bold"/>
              </a:rPr>
              <a:t>Conclusion (Test de la loi normale) : </a:t>
            </a:r>
          </a:p>
          <a:p>
            <a:pPr>
              <a:lnSpc>
                <a:spcPts val="2659"/>
              </a:lnSpc>
            </a:pPr>
          </a:p>
          <a:p>
            <a:pPr>
              <a:lnSpc>
                <a:spcPts val="2659"/>
              </a:lnSpc>
            </a:pPr>
            <a:r>
              <a:rPr lang="en-US" sz="1899">
                <a:solidFill>
                  <a:srgbClr val="000000"/>
                </a:solidFill>
                <a:latin typeface="Clear Sans Regular Bold"/>
              </a:rPr>
              <a:t>L'âge ainsi que la catégorie des livres achetés ne suivent pas une loi normale car la pvalue &lt; 0.05.</a:t>
            </a:r>
          </a:p>
          <a:p>
            <a:pPr>
              <a:lnSpc>
                <a:spcPts val="2659"/>
              </a:lnSpc>
            </a:pPr>
          </a:p>
          <a:p>
            <a:pPr>
              <a:lnSpc>
                <a:spcPts val="2659"/>
              </a:lnSpc>
            </a:pPr>
            <a:r>
              <a:rPr lang="en-US" sz="1899">
                <a:solidFill>
                  <a:srgbClr val="000000"/>
                </a:solidFill>
                <a:latin typeface="Clear Sans Regular Bold"/>
              </a:rPr>
              <a:t>Nous allons utiliser le Test de Kruskall-Wallis. </a:t>
            </a:r>
          </a:p>
        </p:txBody>
      </p:sp>
      <p:pic>
        <p:nvPicPr>
          <p:cNvPr name="Picture 6" id="6"/>
          <p:cNvPicPr>
            <a:picLocks noChangeAspect="true"/>
          </p:cNvPicPr>
          <p:nvPr/>
        </p:nvPicPr>
        <p:blipFill>
          <a:blip r:embed="rId3"/>
          <a:srcRect l="0" t="0" r="0" b="0"/>
          <a:stretch>
            <a:fillRect/>
          </a:stretch>
        </p:blipFill>
        <p:spPr>
          <a:xfrm flipH="false" flipV="false" rot="0">
            <a:off x="423256" y="8260217"/>
            <a:ext cx="8168375" cy="1552211"/>
          </a:xfrm>
          <a:prstGeom prst="rect">
            <a:avLst/>
          </a:prstGeom>
        </p:spPr>
      </p:pic>
      <p:sp>
        <p:nvSpPr>
          <p:cNvPr name="TextBox 7" id="7"/>
          <p:cNvSpPr txBox="true"/>
          <p:nvPr/>
        </p:nvSpPr>
        <p:spPr>
          <a:xfrm rot="0">
            <a:off x="423256" y="7041855"/>
            <a:ext cx="9129962" cy="1313815"/>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000000"/>
                </a:solidFill>
                <a:latin typeface="Clear Sans Regular Bold"/>
              </a:rPr>
              <a:t>Existe t-il un lien entre l'âge et les catégories des livres achetés ?</a:t>
            </a:r>
          </a:p>
          <a:p>
            <a:pPr>
              <a:lnSpc>
                <a:spcPts val="2659"/>
              </a:lnSpc>
            </a:pPr>
            <a:r>
              <a:rPr lang="en-US" sz="1899">
                <a:solidFill>
                  <a:srgbClr val="000000"/>
                </a:solidFill>
                <a:latin typeface="Clear Sans Regular"/>
              </a:rPr>
              <a:t>- </a:t>
            </a:r>
            <a:r>
              <a:rPr lang="en-US" sz="1899">
                <a:solidFill>
                  <a:srgbClr val="000000"/>
                </a:solidFill>
                <a:latin typeface="Arimo"/>
              </a:rPr>
              <a:t>H0 = Il ne semble pas exister de lien entre l'âge et la catégorie des livres achetés.</a:t>
            </a:r>
          </a:p>
          <a:p>
            <a:pPr>
              <a:lnSpc>
                <a:spcPts val="2659"/>
              </a:lnSpc>
            </a:pPr>
            <a:r>
              <a:rPr lang="en-US" sz="1899">
                <a:solidFill>
                  <a:srgbClr val="000000"/>
                </a:solidFill>
                <a:latin typeface="Clear Sans Regular"/>
              </a:rPr>
              <a:t>- </a:t>
            </a:r>
            <a:r>
              <a:rPr lang="en-US" sz="1899">
                <a:solidFill>
                  <a:srgbClr val="000000"/>
                </a:solidFill>
                <a:latin typeface="Arimo"/>
              </a:rPr>
              <a:t>Si pvalue &lt;0.05 alors H0 peut etre rejettée.</a:t>
            </a:r>
          </a:p>
          <a:p>
            <a:pPr>
              <a:lnSpc>
                <a:spcPts val="2659"/>
              </a:lnSpc>
            </a:pPr>
          </a:p>
        </p:txBody>
      </p:sp>
      <p:sp>
        <p:nvSpPr>
          <p:cNvPr name="TextBox 8" id="8"/>
          <p:cNvSpPr txBox="true"/>
          <p:nvPr/>
        </p:nvSpPr>
        <p:spPr>
          <a:xfrm rot="0">
            <a:off x="11466507" y="7332980"/>
            <a:ext cx="6398680" cy="2313940"/>
          </a:xfrm>
          <a:prstGeom prst="rect">
            <a:avLst/>
          </a:prstGeom>
        </p:spPr>
        <p:txBody>
          <a:bodyPr anchor="t" rtlCol="false" tIns="0" lIns="0" bIns="0" rIns="0">
            <a:spAutoFit/>
          </a:bodyPr>
          <a:lstStyle/>
          <a:p>
            <a:pPr>
              <a:lnSpc>
                <a:spcPts val="2659"/>
              </a:lnSpc>
            </a:pPr>
            <a:r>
              <a:rPr lang="en-US" u="sng" sz="1899">
                <a:solidFill>
                  <a:srgbClr val="000000"/>
                </a:solidFill>
                <a:latin typeface="Clear Sans Regular Bold"/>
              </a:rPr>
              <a:t>Conclusion (Test de Kruskall-Wallis) : </a:t>
            </a:r>
          </a:p>
          <a:p>
            <a:pPr>
              <a:lnSpc>
                <a:spcPts val="2659"/>
              </a:lnSpc>
            </a:pPr>
          </a:p>
          <a:p>
            <a:pPr>
              <a:lnSpc>
                <a:spcPts val="2659"/>
              </a:lnSpc>
            </a:pPr>
            <a:r>
              <a:rPr lang="en-US" sz="1899">
                <a:solidFill>
                  <a:srgbClr val="000000"/>
                </a:solidFill>
                <a:latin typeface="Clear Sans Regular Bold"/>
              </a:rPr>
              <a:t>Nous constatons que la pvalue est inférieure à 0.05 donc nous pouvons rejetter l'hypothèse nulle. </a:t>
            </a:r>
          </a:p>
          <a:p>
            <a:pPr>
              <a:lnSpc>
                <a:spcPts val="2659"/>
              </a:lnSpc>
            </a:pPr>
          </a:p>
          <a:p>
            <a:pPr>
              <a:lnSpc>
                <a:spcPts val="2659"/>
              </a:lnSpc>
            </a:pPr>
            <a:r>
              <a:rPr lang="en-US" sz="1899">
                <a:solidFill>
                  <a:srgbClr val="000000"/>
                </a:solidFill>
                <a:latin typeface="Clear Sans Regular Bold"/>
              </a:rPr>
              <a:t>Ainsi, il semble exister un lien entre l'âge d'un client et la catégorie des livres achetés.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152276"/>
            <a:ext cx="4866413" cy="4793935"/>
          </a:xfrm>
          <a:prstGeom prst="rect">
            <a:avLst/>
          </a:prstGeom>
        </p:spPr>
      </p:pic>
      <p:sp>
        <p:nvSpPr>
          <p:cNvPr name="TextBox 3" id="3"/>
          <p:cNvSpPr txBox="true"/>
          <p:nvPr/>
        </p:nvSpPr>
        <p:spPr>
          <a:xfrm rot="0">
            <a:off x="1820047" y="294005"/>
            <a:ext cx="15771626" cy="448945"/>
          </a:xfrm>
          <a:prstGeom prst="rect">
            <a:avLst/>
          </a:prstGeom>
        </p:spPr>
        <p:txBody>
          <a:bodyPr anchor="t" rtlCol="false" tIns="0" lIns="0" bIns="0" rIns="0">
            <a:spAutoFit/>
          </a:bodyPr>
          <a:lstStyle/>
          <a:p>
            <a:pPr algn="l" marL="0" indent="0" lvl="0">
              <a:lnSpc>
                <a:spcPts val="3409"/>
              </a:lnSpc>
              <a:spcBef>
                <a:spcPct val="0"/>
              </a:spcBef>
            </a:pPr>
            <a:r>
              <a:rPr lang="en-US" sz="3099">
                <a:solidFill>
                  <a:srgbClr val="000000"/>
                </a:solidFill>
                <a:latin typeface="Hammersmith One Bold"/>
              </a:rPr>
              <a:t>E) Test statistique entre le lien entre l'âge et la taille du panier moyen </a:t>
            </a:r>
          </a:p>
        </p:txBody>
      </p:sp>
      <p:sp>
        <p:nvSpPr>
          <p:cNvPr name="TextBox 4" id="4"/>
          <p:cNvSpPr txBox="true"/>
          <p:nvPr/>
        </p:nvSpPr>
        <p:spPr>
          <a:xfrm rot="0">
            <a:off x="9967425" y="1188016"/>
            <a:ext cx="7215461" cy="2111375"/>
          </a:xfrm>
          <a:prstGeom prst="rect">
            <a:avLst/>
          </a:prstGeom>
        </p:spPr>
        <p:txBody>
          <a:bodyPr anchor="t" rtlCol="false" tIns="0" lIns="0" bIns="0" rIns="0">
            <a:spAutoFit/>
          </a:bodyPr>
          <a:lstStyle/>
          <a:p>
            <a:pPr>
              <a:lnSpc>
                <a:spcPts val="2800"/>
              </a:lnSpc>
            </a:pPr>
            <a:r>
              <a:rPr lang="en-US" u="sng" sz="2000">
                <a:solidFill>
                  <a:srgbClr val="000000"/>
                </a:solidFill>
                <a:latin typeface="Clear Sans Regular Bold"/>
              </a:rPr>
              <a:t>Conclusion (Test de la loi normale) : </a:t>
            </a:r>
          </a:p>
          <a:p>
            <a:pPr>
              <a:lnSpc>
                <a:spcPts val="2800"/>
              </a:lnSpc>
            </a:pPr>
          </a:p>
          <a:p>
            <a:pPr>
              <a:lnSpc>
                <a:spcPts val="2800"/>
              </a:lnSpc>
            </a:pPr>
            <a:r>
              <a:rPr lang="en-US" sz="2000">
                <a:solidFill>
                  <a:srgbClr val="000000"/>
                </a:solidFill>
                <a:latin typeface="Clear Sans Regular Bold"/>
              </a:rPr>
              <a:t>L'âge ainsi que la taille du panier moyen ne suivent pas une loi normale car la pvalue. &lt; 0.05.</a:t>
            </a:r>
          </a:p>
          <a:p>
            <a:pPr>
              <a:lnSpc>
                <a:spcPts val="2800"/>
              </a:lnSpc>
            </a:pPr>
            <a:r>
              <a:rPr lang="en-US" sz="2000">
                <a:solidFill>
                  <a:srgbClr val="000000"/>
                </a:solidFill>
                <a:latin typeface="Clear Sans Regular Bold"/>
              </a:rPr>
              <a:t> </a:t>
            </a:r>
          </a:p>
          <a:p>
            <a:pPr>
              <a:lnSpc>
                <a:spcPts val="2800"/>
              </a:lnSpc>
            </a:pPr>
            <a:r>
              <a:rPr lang="en-US" sz="2000">
                <a:solidFill>
                  <a:srgbClr val="000000"/>
                </a:solidFill>
                <a:latin typeface="Clear Sans Regular Bold"/>
              </a:rPr>
              <a:t>Nous allons utiliser le test de Spearman.</a:t>
            </a:r>
          </a:p>
        </p:txBody>
      </p:sp>
      <p:pic>
        <p:nvPicPr>
          <p:cNvPr name="Picture 5" id="5"/>
          <p:cNvPicPr>
            <a:picLocks noChangeAspect="true"/>
          </p:cNvPicPr>
          <p:nvPr/>
        </p:nvPicPr>
        <p:blipFill>
          <a:blip r:embed="rId3"/>
          <a:srcRect l="0" t="0" r="0" b="0"/>
          <a:stretch>
            <a:fillRect/>
          </a:stretch>
        </p:blipFill>
        <p:spPr>
          <a:xfrm flipH="false" flipV="false" rot="0">
            <a:off x="683610" y="8246716"/>
            <a:ext cx="8460390" cy="1168500"/>
          </a:xfrm>
          <a:prstGeom prst="rect">
            <a:avLst/>
          </a:prstGeom>
        </p:spPr>
      </p:pic>
      <p:sp>
        <p:nvSpPr>
          <p:cNvPr name="TextBox 6" id="6"/>
          <p:cNvSpPr txBox="true"/>
          <p:nvPr/>
        </p:nvSpPr>
        <p:spPr>
          <a:xfrm rot="0">
            <a:off x="683610" y="6193860"/>
            <a:ext cx="7894874" cy="17589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Arimo Bold"/>
              </a:rPr>
              <a:t>Existe t-il un lien entre l'âge d'un client et la taille du panier moyen ?</a:t>
            </a:r>
          </a:p>
          <a:p>
            <a:pPr>
              <a:lnSpc>
                <a:spcPts val="2800"/>
              </a:lnSpc>
            </a:pPr>
            <a:r>
              <a:rPr lang="en-US" sz="2000">
                <a:solidFill>
                  <a:srgbClr val="000000"/>
                </a:solidFill>
                <a:latin typeface="Arimo Bold"/>
              </a:rPr>
              <a:t>-</a:t>
            </a:r>
            <a:r>
              <a:rPr lang="en-US" sz="2000">
                <a:solidFill>
                  <a:srgbClr val="000000"/>
                </a:solidFill>
                <a:latin typeface="Arimo"/>
              </a:rPr>
              <a:t> H0 = Il ne semble pas exister de lien entre l'âge d'un client et la taille du panier moyen.</a:t>
            </a:r>
          </a:p>
          <a:p>
            <a:pPr>
              <a:lnSpc>
                <a:spcPts val="2800"/>
              </a:lnSpc>
            </a:pPr>
            <a:r>
              <a:rPr lang="en-US" sz="2000">
                <a:solidFill>
                  <a:srgbClr val="000000"/>
                </a:solidFill>
                <a:latin typeface="Arimo"/>
              </a:rPr>
              <a:t>- Si pvalue &lt; 0.05 alors H0 peut être rejettée.</a:t>
            </a:r>
          </a:p>
        </p:txBody>
      </p:sp>
      <p:sp>
        <p:nvSpPr>
          <p:cNvPr name="TextBox 7" id="7"/>
          <p:cNvSpPr txBox="true"/>
          <p:nvPr/>
        </p:nvSpPr>
        <p:spPr>
          <a:xfrm rot="0">
            <a:off x="9948375" y="6520885"/>
            <a:ext cx="7624248" cy="2816225"/>
          </a:xfrm>
          <a:prstGeom prst="rect">
            <a:avLst/>
          </a:prstGeom>
        </p:spPr>
        <p:txBody>
          <a:bodyPr anchor="t" rtlCol="false" tIns="0" lIns="0" bIns="0" rIns="0">
            <a:spAutoFit/>
          </a:bodyPr>
          <a:lstStyle/>
          <a:p>
            <a:pPr>
              <a:lnSpc>
                <a:spcPts val="2800"/>
              </a:lnSpc>
            </a:pPr>
            <a:r>
              <a:rPr lang="en-US" u="sng" sz="2000">
                <a:solidFill>
                  <a:srgbClr val="000000"/>
                </a:solidFill>
                <a:latin typeface="Clear Sans Regular Bold"/>
              </a:rPr>
              <a:t>Conclusion (test de Spearman) : </a:t>
            </a:r>
          </a:p>
          <a:p>
            <a:pPr>
              <a:lnSpc>
                <a:spcPts val="2800"/>
              </a:lnSpc>
            </a:pPr>
          </a:p>
          <a:p>
            <a:pPr>
              <a:lnSpc>
                <a:spcPts val="2800"/>
              </a:lnSpc>
            </a:pPr>
            <a:r>
              <a:rPr lang="en-US" sz="2000">
                <a:solidFill>
                  <a:srgbClr val="000000"/>
                </a:solidFill>
                <a:latin typeface="Clear Sans Regular Bold"/>
              </a:rPr>
              <a:t>Nous constatons que la pvalue est supérieure à 0.05 donc nous pouvons admettre l'hypothèse nulle (H0). </a:t>
            </a:r>
          </a:p>
          <a:p>
            <a:pPr>
              <a:lnSpc>
                <a:spcPts val="2800"/>
              </a:lnSpc>
            </a:pPr>
          </a:p>
          <a:p>
            <a:pPr>
              <a:lnSpc>
                <a:spcPts val="2800"/>
              </a:lnSpc>
            </a:pPr>
            <a:r>
              <a:rPr lang="en-US" sz="2000">
                <a:solidFill>
                  <a:srgbClr val="000000"/>
                </a:solidFill>
                <a:latin typeface="Clear Sans Regular Bold"/>
              </a:rPr>
              <a:t>Ainsi, il ne semble pas exister un lien entre l'âge d'un client et la taille du panier moyen. </a:t>
            </a:r>
          </a:p>
          <a:p>
            <a:pPr>
              <a:lnSpc>
                <a:spcPts val="28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1217" t="3273" r="25301" b="3273"/>
          <a:stretch>
            <a:fillRect/>
          </a:stretch>
        </p:blipFill>
        <p:spPr>
          <a:xfrm flipH="false" flipV="false" rot="0">
            <a:off x="0" y="0"/>
            <a:ext cx="5566453" cy="10287000"/>
          </a:xfrm>
          <a:prstGeom prst="rect">
            <a:avLst/>
          </a:prstGeom>
        </p:spPr>
      </p:pic>
      <p:sp>
        <p:nvSpPr>
          <p:cNvPr name="TextBox 3" id="3"/>
          <p:cNvSpPr txBox="true"/>
          <p:nvPr/>
        </p:nvSpPr>
        <p:spPr>
          <a:xfrm rot="0">
            <a:off x="5906756" y="6036541"/>
            <a:ext cx="12192241" cy="372745"/>
          </a:xfrm>
          <a:prstGeom prst="rect">
            <a:avLst/>
          </a:prstGeom>
        </p:spPr>
        <p:txBody>
          <a:bodyPr anchor="t" rtlCol="false" tIns="0" lIns="0" bIns="0" rIns="0">
            <a:spAutoFit/>
          </a:bodyPr>
          <a:lstStyle/>
          <a:p>
            <a:pPr>
              <a:lnSpc>
                <a:spcPts val="3079"/>
              </a:lnSpc>
            </a:pPr>
            <a:r>
              <a:rPr lang="en-US" sz="2199">
                <a:solidFill>
                  <a:srgbClr val="000000"/>
                </a:solidFill>
                <a:latin typeface="Clear Sans Regular"/>
              </a:rPr>
              <a:t>De plus, je supprime également les 2 lignes rattachées aux identifiants client "ct_0" et "ct_1".</a:t>
            </a:r>
          </a:p>
        </p:txBody>
      </p:sp>
      <p:pic>
        <p:nvPicPr>
          <p:cNvPr name="Picture 4" id="4"/>
          <p:cNvPicPr>
            <a:picLocks noChangeAspect="true"/>
          </p:cNvPicPr>
          <p:nvPr/>
        </p:nvPicPr>
        <p:blipFill>
          <a:blip r:embed="rId3"/>
          <a:srcRect l="0" t="0" r="0" b="0"/>
          <a:stretch>
            <a:fillRect/>
          </a:stretch>
        </p:blipFill>
        <p:spPr>
          <a:xfrm flipH="false" flipV="false" rot="0">
            <a:off x="5906756" y="5143500"/>
            <a:ext cx="10567221" cy="611529"/>
          </a:xfrm>
          <a:prstGeom prst="rect">
            <a:avLst/>
          </a:prstGeom>
        </p:spPr>
      </p:pic>
      <p:pic>
        <p:nvPicPr>
          <p:cNvPr name="Picture 5" id="5"/>
          <p:cNvPicPr>
            <a:picLocks noChangeAspect="true"/>
          </p:cNvPicPr>
          <p:nvPr/>
        </p:nvPicPr>
        <p:blipFill>
          <a:blip r:embed="rId4"/>
          <a:srcRect l="0" t="2532" r="0" b="2532"/>
          <a:stretch>
            <a:fillRect/>
          </a:stretch>
        </p:blipFill>
        <p:spPr>
          <a:xfrm flipH="false" flipV="false" rot="0">
            <a:off x="5906756" y="3309541"/>
            <a:ext cx="9862239" cy="1003768"/>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5906756" y="6571211"/>
            <a:ext cx="10069766" cy="117731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5906756" y="8407017"/>
            <a:ext cx="2720267" cy="784221"/>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5906756" y="9446424"/>
            <a:ext cx="9448259" cy="592933"/>
          </a:xfrm>
          <a:prstGeom prst="rect">
            <a:avLst/>
          </a:prstGeom>
        </p:spPr>
      </p:pic>
      <p:sp>
        <p:nvSpPr>
          <p:cNvPr name="TextBox 9" id="9"/>
          <p:cNvSpPr txBox="true"/>
          <p:nvPr/>
        </p:nvSpPr>
        <p:spPr>
          <a:xfrm rot="0">
            <a:off x="5906756" y="198560"/>
            <a:ext cx="12192241" cy="2774950"/>
          </a:xfrm>
          <a:prstGeom prst="rect">
            <a:avLst/>
          </a:prstGeom>
        </p:spPr>
        <p:txBody>
          <a:bodyPr anchor="t" rtlCol="false" tIns="0" lIns="0" bIns="0" rIns="0">
            <a:spAutoFit/>
          </a:bodyPr>
          <a:lstStyle/>
          <a:p>
            <a:pPr>
              <a:lnSpc>
                <a:spcPts val="3919"/>
              </a:lnSpc>
            </a:pPr>
            <a:r>
              <a:rPr lang="en-US" sz="2799">
                <a:solidFill>
                  <a:srgbClr val="000000"/>
                </a:solidFill>
                <a:latin typeface="Clear Sans Regular Bold"/>
              </a:rPr>
              <a:t>                           TRAITEMENT DES TABLES</a:t>
            </a:r>
          </a:p>
          <a:p>
            <a:pPr>
              <a:lnSpc>
                <a:spcPts val="2659"/>
              </a:lnSpc>
            </a:pPr>
          </a:p>
          <a:p>
            <a:pPr>
              <a:lnSpc>
                <a:spcPts val="3079"/>
              </a:lnSpc>
            </a:pPr>
            <a:r>
              <a:rPr lang="en-US" sz="2199">
                <a:solidFill>
                  <a:srgbClr val="000000"/>
                </a:solidFill>
                <a:latin typeface="Arimo"/>
              </a:rPr>
              <a:t>Les tables "customers" et "products" n'avaient pas besoin de traitement particulier (vérification de l'unicité), a contrario de la base "transactions".</a:t>
            </a:r>
          </a:p>
          <a:p>
            <a:pPr algn="l" marL="0" indent="0" lvl="0">
              <a:lnSpc>
                <a:spcPts val="3079"/>
              </a:lnSpc>
              <a:spcBef>
                <a:spcPct val="0"/>
              </a:spcBef>
            </a:pPr>
            <a:r>
              <a:rPr lang="en-US" sz="2199">
                <a:solidFill>
                  <a:srgbClr val="000000"/>
                </a:solidFill>
                <a:latin typeface="Arimo"/>
              </a:rPr>
              <a:t>Des phases test ont été effectuées et se sont retrouvées dans la base sur plusieurs lignes (200). Elles se démarquent par la présence du mot "test" et la date est identifique (2021-03-01), l'identifiant du produit est noté "T_0" et l'identifiant client est soit "ct_0" ou "ct_</a:t>
            </a:r>
          </a:p>
        </p:txBody>
      </p:sp>
      <p:sp>
        <p:nvSpPr>
          <p:cNvPr name="TextBox 10" id="10"/>
          <p:cNvSpPr txBox="true"/>
          <p:nvPr/>
        </p:nvSpPr>
        <p:spPr>
          <a:xfrm rot="0">
            <a:off x="5906756" y="4608584"/>
            <a:ext cx="10276178" cy="372745"/>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Clear Sans Regular"/>
              </a:rPr>
              <a:t>Ainsi, je supprime les 200 lignes liées à la phase test.</a:t>
            </a:r>
            <a:r>
              <a:rPr lang="en-US" sz="2199">
                <a:solidFill>
                  <a:srgbClr val="000000"/>
                </a:solidFill>
                <a:latin typeface="Arimo"/>
              </a:rPr>
              <a:t> </a:t>
            </a:r>
          </a:p>
        </p:txBody>
      </p:sp>
      <p:sp>
        <p:nvSpPr>
          <p:cNvPr name="TextBox 11" id="11"/>
          <p:cNvSpPr txBox="true"/>
          <p:nvPr/>
        </p:nvSpPr>
        <p:spPr>
          <a:xfrm rot="0">
            <a:off x="5906756" y="7872347"/>
            <a:ext cx="12192241" cy="372745"/>
          </a:xfrm>
          <a:prstGeom prst="rect">
            <a:avLst/>
          </a:prstGeom>
        </p:spPr>
        <p:txBody>
          <a:bodyPr anchor="t" rtlCol="false" tIns="0" lIns="0" bIns="0" rIns="0">
            <a:spAutoFit/>
          </a:bodyPr>
          <a:lstStyle/>
          <a:p>
            <a:pPr>
              <a:lnSpc>
                <a:spcPts val="3079"/>
              </a:lnSpc>
            </a:pPr>
            <a:r>
              <a:rPr lang="en-US" sz="2199">
                <a:solidFill>
                  <a:srgbClr val="000000"/>
                </a:solidFill>
                <a:latin typeface="Clear Sans Regular"/>
              </a:rPr>
              <a:t>Enfin, je supprime la ligne rattachée à l'identifiant produit "T_0" (prix négatif).</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6053034" cy="10287000"/>
          </a:xfrm>
          <a:prstGeom prst="rect">
            <a:avLst/>
          </a:prstGeom>
          <a:solidFill>
            <a:srgbClr val="FFFFFF"/>
          </a:solidFill>
        </p:spPr>
      </p:sp>
      <p:sp>
        <p:nvSpPr>
          <p:cNvPr name="TextBox 3" id="3"/>
          <p:cNvSpPr txBox="true"/>
          <p:nvPr/>
        </p:nvSpPr>
        <p:spPr>
          <a:xfrm rot="0">
            <a:off x="804270" y="3008714"/>
            <a:ext cx="4006863" cy="1955800"/>
          </a:xfrm>
          <a:prstGeom prst="rect">
            <a:avLst/>
          </a:prstGeom>
        </p:spPr>
        <p:txBody>
          <a:bodyPr anchor="t" rtlCol="false" tIns="0" lIns="0" bIns="0" rIns="0">
            <a:spAutoFit/>
          </a:bodyPr>
          <a:lstStyle/>
          <a:p>
            <a:pPr>
              <a:lnSpc>
                <a:spcPts val="7699"/>
              </a:lnSpc>
            </a:pPr>
            <a:r>
              <a:rPr lang="en-US" sz="6999">
                <a:solidFill>
                  <a:srgbClr val="000000"/>
                </a:solidFill>
                <a:latin typeface="Hammersmith One Bold"/>
              </a:rPr>
              <a:t>Jointure</a:t>
            </a:r>
          </a:p>
          <a:p>
            <a:pPr algn="l" marL="0" indent="0" lvl="0">
              <a:lnSpc>
                <a:spcPts val="7699"/>
              </a:lnSpc>
              <a:spcBef>
                <a:spcPct val="0"/>
              </a:spcBef>
            </a:pPr>
            <a:r>
              <a:rPr lang="en-US" sz="6999">
                <a:solidFill>
                  <a:srgbClr val="000000"/>
                </a:solidFill>
                <a:latin typeface="Hammersmith One Bold"/>
              </a:rPr>
              <a:t>(1/2)</a:t>
            </a:r>
          </a:p>
        </p:txBody>
      </p:sp>
      <p:sp>
        <p:nvSpPr>
          <p:cNvPr name="AutoShape 4" id="4"/>
          <p:cNvSpPr/>
          <p:nvPr/>
        </p:nvSpPr>
        <p:spPr>
          <a:xfrm rot="5400000">
            <a:off x="2865819" y="4350491"/>
            <a:ext cx="3909677" cy="0"/>
          </a:xfrm>
          <a:prstGeom prst="line">
            <a:avLst/>
          </a:prstGeom>
          <a:ln cap="rnd" w="19050">
            <a:solidFill>
              <a:srgbClr val="000000"/>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0">
            <a:off x="5855528" y="3325779"/>
            <a:ext cx="8361516" cy="4720373"/>
          </a:xfrm>
          <a:prstGeom prst="rect">
            <a:avLst/>
          </a:prstGeom>
        </p:spPr>
      </p:pic>
      <p:sp>
        <p:nvSpPr>
          <p:cNvPr name="TextBox 6" id="6"/>
          <p:cNvSpPr txBox="true"/>
          <p:nvPr/>
        </p:nvSpPr>
        <p:spPr>
          <a:xfrm rot="0">
            <a:off x="5225364" y="489234"/>
            <a:ext cx="12455730" cy="2836545"/>
          </a:xfrm>
          <a:prstGeom prst="rect">
            <a:avLst/>
          </a:prstGeom>
        </p:spPr>
        <p:txBody>
          <a:bodyPr anchor="t" rtlCol="false" tIns="0" lIns="0" bIns="0" rIns="0">
            <a:spAutoFit/>
          </a:bodyPr>
          <a:lstStyle/>
          <a:p>
            <a:pPr>
              <a:lnSpc>
                <a:spcPts val="3779"/>
              </a:lnSpc>
            </a:pPr>
            <a:r>
              <a:rPr lang="en-US" sz="2700">
                <a:solidFill>
                  <a:srgbClr val="000000"/>
                </a:solidFill>
                <a:latin typeface="Clear Sans Regular"/>
              </a:rPr>
              <a:t>Une fois le traitement des différentes tables effectué, j'effectue deux jointures afin d'avoir une table complète comprenant l'ensemble des informations.</a:t>
            </a:r>
          </a:p>
          <a:p>
            <a:pPr>
              <a:lnSpc>
                <a:spcPts val="3779"/>
              </a:lnSpc>
            </a:pPr>
          </a:p>
          <a:p>
            <a:pPr>
              <a:lnSpc>
                <a:spcPts val="3779"/>
              </a:lnSpc>
            </a:pPr>
            <a:r>
              <a:rPr lang="en-US" u="sng" sz="2700">
                <a:solidFill>
                  <a:srgbClr val="000000"/>
                </a:solidFill>
                <a:latin typeface="Clear Sans Regular Bold"/>
              </a:rPr>
              <a:t>1ère jointure</a:t>
            </a:r>
            <a:r>
              <a:rPr lang="en-US" sz="2700">
                <a:solidFill>
                  <a:srgbClr val="000000"/>
                </a:solidFill>
                <a:latin typeface="Clear Sans Regular"/>
              </a:rPr>
              <a:t> : Entre la table "transactions" et "products" avec "id_prod" comme clef unique. Je nomme cette table "merge1".</a:t>
            </a:r>
          </a:p>
          <a:p>
            <a:pPr algn="l" marL="0" indent="0" lvl="0">
              <a:lnSpc>
                <a:spcPts val="3779"/>
              </a:lnSpc>
              <a:spcBef>
                <a:spcPct val="0"/>
              </a:spcBef>
            </a:pPr>
          </a:p>
        </p:txBody>
      </p:sp>
      <p:sp>
        <p:nvSpPr>
          <p:cNvPr name="TextBox 7" id="7"/>
          <p:cNvSpPr txBox="true"/>
          <p:nvPr/>
        </p:nvSpPr>
        <p:spPr>
          <a:xfrm rot="0">
            <a:off x="5225364" y="8530590"/>
            <a:ext cx="11195403" cy="1407795"/>
          </a:xfrm>
          <a:prstGeom prst="rect">
            <a:avLst/>
          </a:prstGeom>
        </p:spPr>
        <p:txBody>
          <a:bodyPr anchor="t" rtlCol="false" tIns="0" lIns="0" bIns="0" rIns="0">
            <a:spAutoFit/>
          </a:bodyPr>
          <a:lstStyle/>
          <a:p>
            <a:pPr>
              <a:lnSpc>
                <a:spcPts val="3779"/>
              </a:lnSpc>
            </a:pPr>
            <a:r>
              <a:rPr lang="en-US" sz="2700">
                <a:solidFill>
                  <a:srgbClr val="000000"/>
                </a:solidFill>
                <a:latin typeface="Clear Sans Regular"/>
              </a:rPr>
              <a:t>Les 21 lignes ("right_only" dans la colonne "_merge") ne possèdent pas d'identifiant client et sont supprimées (car inexploitables).</a:t>
            </a:r>
          </a:p>
          <a:p>
            <a:pPr algn="l" marL="0" indent="0" lvl="0">
              <a:lnSpc>
                <a:spcPts val="377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6053034" cy="10287000"/>
          </a:xfrm>
          <a:prstGeom prst="rect">
            <a:avLst/>
          </a:prstGeom>
          <a:solidFill>
            <a:srgbClr val="FFFFFF"/>
          </a:solidFill>
        </p:spPr>
      </p:sp>
      <p:sp>
        <p:nvSpPr>
          <p:cNvPr name="TextBox 3" id="3"/>
          <p:cNvSpPr txBox="true"/>
          <p:nvPr/>
        </p:nvSpPr>
        <p:spPr>
          <a:xfrm rot="0">
            <a:off x="804270" y="3008714"/>
            <a:ext cx="4006863" cy="1955800"/>
          </a:xfrm>
          <a:prstGeom prst="rect">
            <a:avLst/>
          </a:prstGeom>
        </p:spPr>
        <p:txBody>
          <a:bodyPr anchor="t" rtlCol="false" tIns="0" lIns="0" bIns="0" rIns="0">
            <a:spAutoFit/>
          </a:bodyPr>
          <a:lstStyle/>
          <a:p>
            <a:pPr>
              <a:lnSpc>
                <a:spcPts val="7699"/>
              </a:lnSpc>
            </a:pPr>
            <a:r>
              <a:rPr lang="en-US" sz="6999">
                <a:solidFill>
                  <a:srgbClr val="000000"/>
                </a:solidFill>
                <a:latin typeface="Hammersmith One Bold"/>
              </a:rPr>
              <a:t>Jointure</a:t>
            </a:r>
          </a:p>
          <a:p>
            <a:pPr algn="l" marL="0" indent="0" lvl="0">
              <a:lnSpc>
                <a:spcPts val="7699"/>
              </a:lnSpc>
              <a:spcBef>
                <a:spcPct val="0"/>
              </a:spcBef>
            </a:pPr>
            <a:r>
              <a:rPr lang="en-US" sz="6999">
                <a:solidFill>
                  <a:srgbClr val="000000"/>
                </a:solidFill>
                <a:latin typeface="Hammersmith One Bold"/>
              </a:rPr>
              <a:t>(2/2)</a:t>
            </a:r>
          </a:p>
        </p:txBody>
      </p:sp>
      <p:sp>
        <p:nvSpPr>
          <p:cNvPr name="AutoShape 4" id="4"/>
          <p:cNvSpPr/>
          <p:nvPr/>
        </p:nvSpPr>
        <p:spPr>
          <a:xfrm rot="5400000">
            <a:off x="2865819" y="4018364"/>
            <a:ext cx="3909677" cy="0"/>
          </a:xfrm>
          <a:prstGeom prst="line">
            <a:avLst/>
          </a:prstGeom>
          <a:ln cap="rnd" w="19050">
            <a:solidFill>
              <a:srgbClr val="000000"/>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0">
            <a:off x="6063897" y="1784272"/>
            <a:ext cx="9298265" cy="5848909"/>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6063897" y="8950919"/>
            <a:ext cx="8728188" cy="749201"/>
          </a:xfrm>
          <a:prstGeom prst="rect">
            <a:avLst/>
          </a:prstGeom>
        </p:spPr>
      </p:pic>
      <p:sp>
        <p:nvSpPr>
          <p:cNvPr name="TextBox 7" id="7"/>
          <p:cNvSpPr txBox="true"/>
          <p:nvPr/>
        </p:nvSpPr>
        <p:spPr>
          <a:xfrm rot="0">
            <a:off x="6063897" y="606800"/>
            <a:ext cx="11195403" cy="1407795"/>
          </a:xfrm>
          <a:prstGeom prst="rect">
            <a:avLst/>
          </a:prstGeom>
        </p:spPr>
        <p:txBody>
          <a:bodyPr anchor="t" rtlCol="false" tIns="0" lIns="0" bIns="0" rIns="0">
            <a:spAutoFit/>
          </a:bodyPr>
          <a:lstStyle/>
          <a:p>
            <a:pPr>
              <a:lnSpc>
                <a:spcPts val="3779"/>
              </a:lnSpc>
            </a:pPr>
            <a:r>
              <a:rPr lang="en-US" u="sng" sz="2700">
                <a:solidFill>
                  <a:srgbClr val="000000"/>
                </a:solidFill>
                <a:latin typeface="Clear Sans Regular Bold"/>
              </a:rPr>
              <a:t>2ème jointure</a:t>
            </a:r>
            <a:r>
              <a:rPr lang="en-US" sz="2700">
                <a:solidFill>
                  <a:srgbClr val="000000"/>
                </a:solidFill>
                <a:latin typeface="Clear Sans Regular"/>
              </a:rPr>
              <a:t> : Entre la table "merge1" et "customers" avec "client_id" comme clef unique. Je nomme cette table "merge2".</a:t>
            </a:r>
          </a:p>
          <a:p>
            <a:pPr algn="l" marL="0" indent="0" lvl="0">
              <a:lnSpc>
                <a:spcPts val="3779"/>
              </a:lnSpc>
              <a:spcBef>
                <a:spcPct val="0"/>
              </a:spcBef>
            </a:pPr>
          </a:p>
        </p:txBody>
      </p:sp>
      <p:sp>
        <p:nvSpPr>
          <p:cNvPr name="TextBox 8" id="8"/>
          <p:cNvSpPr txBox="true"/>
          <p:nvPr/>
        </p:nvSpPr>
        <p:spPr>
          <a:xfrm rot="0">
            <a:off x="6053034" y="7850505"/>
            <a:ext cx="11195403" cy="931545"/>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000000"/>
                </a:solidFill>
                <a:latin typeface="Clear Sans Regular"/>
              </a:rPr>
              <a:t>Je vérifie le format des données et après vérification, je convertis la colonne "date" au format datetime.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249283" cy="10287000"/>
          </a:xfrm>
          <a:prstGeom prst="rect">
            <a:avLst/>
          </a:prstGeom>
          <a:solidFill>
            <a:srgbClr val="FFFFFF"/>
          </a:solidFill>
        </p:spPr>
      </p:sp>
      <p:sp>
        <p:nvSpPr>
          <p:cNvPr name="TextBox 3" id="3"/>
          <p:cNvSpPr txBox="true"/>
          <p:nvPr/>
        </p:nvSpPr>
        <p:spPr>
          <a:xfrm rot="0">
            <a:off x="216397" y="2965587"/>
            <a:ext cx="4718560" cy="2927350"/>
          </a:xfrm>
          <a:prstGeom prst="rect">
            <a:avLst/>
          </a:prstGeom>
        </p:spPr>
        <p:txBody>
          <a:bodyPr anchor="t" rtlCol="false" tIns="0" lIns="0" bIns="0" rIns="0">
            <a:spAutoFit/>
          </a:bodyPr>
          <a:lstStyle/>
          <a:p>
            <a:pPr>
              <a:lnSpc>
                <a:spcPts val="7699"/>
              </a:lnSpc>
            </a:pPr>
            <a:r>
              <a:rPr lang="en-US" sz="6999">
                <a:solidFill>
                  <a:srgbClr val="000000"/>
                </a:solidFill>
                <a:latin typeface="Hammersmith One Bold"/>
              </a:rPr>
              <a:t>Traitement de merge2</a:t>
            </a:r>
          </a:p>
          <a:p>
            <a:pPr algn="l" marL="0" indent="0" lvl="0">
              <a:lnSpc>
                <a:spcPts val="7699"/>
              </a:lnSpc>
              <a:spcBef>
                <a:spcPct val="0"/>
              </a:spcBef>
            </a:pPr>
          </a:p>
        </p:txBody>
      </p:sp>
      <p:sp>
        <p:nvSpPr>
          <p:cNvPr name="AutoShape 4" id="4"/>
          <p:cNvSpPr/>
          <p:nvPr/>
        </p:nvSpPr>
        <p:spPr>
          <a:xfrm rot="5400000">
            <a:off x="2970594" y="4381637"/>
            <a:ext cx="3909677" cy="0"/>
          </a:xfrm>
          <a:prstGeom prst="line">
            <a:avLst/>
          </a:prstGeom>
          <a:ln cap="rnd" w="19050">
            <a:solidFill>
              <a:srgbClr val="000000"/>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0">
            <a:off x="5563597" y="2610162"/>
            <a:ext cx="8433721" cy="2175120"/>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5563597" y="5449253"/>
            <a:ext cx="9340969" cy="2050893"/>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5563597" y="8111651"/>
            <a:ext cx="10522294" cy="1903531"/>
          </a:xfrm>
          <a:prstGeom prst="rect">
            <a:avLst/>
          </a:prstGeom>
        </p:spPr>
      </p:pic>
      <p:sp>
        <p:nvSpPr>
          <p:cNvPr name="TextBox 8" id="8"/>
          <p:cNvSpPr txBox="true"/>
          <p:nvPr/>
        </p:nvSpPr>
        <p:spPr>
          <a:xfrm rot="0">
            <a:off x="5563597" y="243669"/>
            <a:ext cx="12433388" cy="2192655"/>
          </a:xfrm>
          <a:prstGeom prst="rect">
            <a:avLst/>
          </a:prstGeom>
        </p:spPr>
        <p:txBody>
          <a:bodyPr anchor="t" rtlCol="false" tIns="0" lIns="0" bIns="0" rIns="0">
            <a:spAutoFit/>
          </a:bodyPr>
          <a:lstStyle/>
          <a:p>
            <a:pPr>
              <a:lnSpc>
                <a:spcPts val="2520"/>
              </a:lnSpc>
            </a:pPr>
            <a:r>
              <a:rPr lang="en-US" sz="1800">
                <a:solidFill>
                  <a:srgbClr val="000000"/>
                </a:solidFill>
                <a:latin typeface="Clear Sans Regular"/>
              </a:rPr>
              <a:t>Dans les requêtes, il est demandé d'étudier l'évolution du CA et de le visualiser en effectuant la moyenne mobile et une courbe de Lorenz.</a:t>
            </a:r>
          </a:p>
          <a:p>
            <a:pPr>
              <a:lnSpc>
                <a:spcPts val="2520"/>
              </a:lnSpc>
            </a:pPr>
            <a:r>
              <a:rPr lang="en-US" sz="1800">
                <a:solidFill>
                  <a:srgbClr val="000000"/>
                </a:solidFill>
                <a:latin typeface="Clear Sans Regular"/>
              </a:rPr>
              <a:t>Ainsi, pour la moyenne mobile j'ai besoin d'une colonne avec l'année et mois tandis que pour la courbe de Lorenz, j'ai besoin d'une colonne avec l'année, le mois et le jour.</a:t>
            </a:r>
          </a:p>
          <a:p>
            <a:pPr>
              <a:lnSpc>
                <a:spcPts val="2520"/>
              </a:lnSpc>
            </a:pPr>
            <a:r>
              <a:rPr lang="en-US" sz="1800">
                <a:solidFill>
                  <a:srgbClr val="000000"/>
                </a:solidFill>
                <a:latin typeface="Clear Sans Regular"/>
              </a:rPr>
              <a:t>Je crée donc 2 colonne dans ce sens </a:t>
            </a:r>
          </a:p>
          <a:p>
            <a:pPr>
              <a:lnSpc>
                <a:spcPts val="2520"/>
              </a:lnSpc>
            </a:pPr>
          </a:p>
          <a:p>
            <a:pPr algn="l" marL="0" indent="0" lvl="0">
              <a:lnSpc>
                <a:spcPts val="2520"/>
              </a:lnSpc>
              <a:spcBef>
                <a:spcPct val="0"/>
              </a:spcBef>
            </a:pPr>
            <a:r>
              <a:rPr lang="en-US" sz="1800">
                <a:solidFill>
                  <a:srgbClr val="000000"/>
                </a:solidFill>
                <a:latin typeface="Clear Sans Regular Bold"/>
              </a:rPr>
              <a:t>Colonne année et mois :</a:t>
            </a:r>
          </a:p>
        </p:txBody>
      </p:sp>
      <p:sp>
        <p:nvSpPr>
          <p:cNvPr name="TextBox 9" id="9"/>
          <p:cNvSpPr txBox="true"/>
          <p:nvPr/>
        </p:nvSpPr>
        <p:spPr>
          <a:xfrm rot="0">
            <a:off x="5563597" y="4971097"/>
            <a:ext cx="11195403" cy="306705"/>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000000"/>
                </a:solidFill>
                <a:latin typeface="Clear Sans Regular Bold"/>
              </a:rPr>
              <a:t>Colonne année, mois et jour (sans l'heure) :</a:t>
            </a:r>
          </a:p>
        </p:txBody>
      </p:sp>
      <p:sp>
        <p:nvSpPr>
          <p:cNvPr name="TextBox 10" id="10"/>
          <p:cNvSpPr txBox="true"/>
          <p:nvPr/>
        </p:nvSpPr>
        <p:spPr>
          <a:xfrm rot="0">
            <a:off x="5563597" y="7633496"/>
            <a:ext cx="11943952" cy="306705"/>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000000"/>
                </a:solidFill>
                <a:latin typeface="Clear Sans Regular"/>
              </a:rPr>
              <a:t>Il sera également demandé des requêtes incluant l'âge. Je crée également une colonne dans ce sens.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6333517" cy="10287000"/>
          </a:xfrm>
          <a:prstGeom prst="rect">
            <a:avLst/>
          </a:prstGeom>
          <a:solidFill>
            <a:srgbClr val="FFFFFF"/>
          </a:solidFill>
        </p:spPr>
      </p:sp>
      <p:grpSp>
        <p:nvGrpSpPr>
          <p:cNvPr name="Group 3" id="3"/>
          <p:cNvGrpSpPr/>
          <p:nvPr/>
        </p:nvGrpSpPr>
        <p:grpSpPr>
          <a:xfrm rot="0">
            <a:off x="867713" y="1746427"/>
            <a:ext cx="4598092" cy="1534375"/>
            <a:chOff x="0" y="0"/>
            <a:chExt cx="6130789" cy="2045834"/>
          </a:xfrm>
        </p:grpSpPr>
        <p:sp>
          <p:nvSpPr>
            <p:cNvPr name="TextBox 4" id="4"/>
            <p:cNvSpPr txBox="true"/>
            <p:nvPr/>
          </p:nvSpPr>
          <p:spPr>
            <a:xfrm rot="0">
              <a:off x="0" y="28575"/>
              <a:ext cx="6130789" cy="609812"/>
            </a:xfrm>
            <a:prstGeom prst="rect">
              <a:avLst/>
            </a:prstGeom>
          </p:spPr>
          <p:txBody>
            <a:bodyPr anchor="t" rtlCol="false" tIns="0" lIns="0" bIns="0" rIns="0">
              <a:spAutoFit/>
            </a:bodyPr>
            <a:lstStyle/>
            <a:p>
              <a:pPr marL="0" indent="0" lvl="0">
                <a:lnSpc>
                  <a:spcPts val="3520"/>
                </a:lnSpc>
                <a:spcBef>
                  <a:spcPct val="0"/>
                </a:spcBef>
              </a:pPr>
              <a:r>
                <a:rPr lang="en-US" sz="3200">
                  <a:solidFill>
                    <a:srgbClr val="000000"/>
                  </a:solidFill>
                  <a:latin typeface="Hammersmith One Bold"/>
                </a:rPr>
                <a:t>Moyenne mobile</a:t>
              </a:r>
            </a:p>
          </p:txBody>
        </p:sp>
        <p:sp>
          <p:nvSpPr>
            <p:cNvPr name="TextBox 5" id="5"/>
            <p:cNvSpPr txBox="true"/>
            <p:nvPr/>
          </p:nvSpPr>
          <p:spPr>
            <a:xfrm rot="0">
              <a:off x="0" y="894579"/>
              <a:ext cx="6130789" cy="1151255"/>
            </a:xfrm>
            <a:prstGeom prst="rect">
              <a:avLst/>
            </a:prstGeom>
          </p:spPr>
          <p:txBody>
            <a:bodyPr anchor="t" rtlCol="false" tIns="0" lIns="0" bIns="0" rIns="0">
              <a:spAutoFit/>
            </a:bodyPr>
            <a:lstStyle/>
            <a:p>
              <a:pPr>
                <a:lnSpc>
                  <a:spcPts val="3510"/>
                </a:lnSpc>
              </a:pPr>
              <a:r>
                <a:rPr lang="en-US" sz="2700">
                  <a:solidFill>
                    <a:srgbClr val="000000"/>
                  </a:solidFill>
                  <a:latin typeface="Hammersmith One"/>
                </a:rPr>
                <a:t>Baisse significative du CA en octobre 2021</a:t>
              </a:r>
            </a:p>
          </p:txBody>
        </p:sp>
      </p:grpSp>
      <p:sp>
        <p:nvSpPr>
          <p:cNvPr name="AutoShape 6" id="6"/>
          <p:cNvSpPr/>
          <p:nvPr/>
        </p:nvSpPr>
        <p:spPr>
          <a:xfrm rot="5400000">
            <a:off x="4369154" y="2504090"/>
            <a:ext cx="3909677" cy="0"/>
          </a:xfrm>
          <a:prstGeom prst="line">
            <a:avLst/>
          </a:prstGeom>
          <a:ln cap="rnd" w="19050">
            <a:solidFill>
              <a:srgbClr val="000000"/>
            </a:solidFill>
            <a:prstDash val="solid"/>
            <a:headEnd type="none" len="sm" w="sm"/>
            <a:tailEnd type="none" len="sm" w="sm"/>
          </a:ln>
        </p:spPr>
      </p:sp>
      <p:pic>
        <p:nvPicPr>
          <p:cNvPr name="Picture 7" id="7"/>
          <p:cNvPicPr>
            <a:picLocks noChangeAspect="true"/>
          </p:cNvPicPr>
          <p:nvPr/>
        </p:nvPicPr>
        <p:blipFill>
          <a:blip r:embed="rId2"/>
          <a:srcRect l="0" t="0" r="0" b="0"/>
          <a:stretch>
            <a:fillRect/>
          </a:stretch>
        </p:blipFill>
        <p:spPr>
          <a:xfrm flipH="false" flipV="false" rot="0">
            <a:off x="8414850" y="225001"/>
            <a:ext cx="7296099" cy="4577227"/>
          </a:xfrm>
          <a:prstGeom prst="rect">
            <a:avLst/>
          </a:prstGeom>
        </p:spPr>
      </p:pic>
      <p:grpSp>
        <p:nvGrpSpPr>
          <p:cNvPr name="Group 8" id="8"/>
          <p:cNvGrpSpPr/>
          <p:nvPr/>
        </p:nvGrpSpPr>
        <p:grpSpPr>
          <a:xfrm rot="0">
            <a:off x="867713" y="6393240"/>
            <a:ext cx="4598092" cy="2410675"/>
            <a:chOff x="0" y="0"/>
            <a:chExt cx="6130789" cy="3214234"/>
          </a:xfrm>
        </p:grpSpPr>
        <p:sp>
          <p:nvSpPr>
            <p:cNvPr name="TextBox 9" id="9"/>
            <p:cNvSpPr txBox="true"/>
            <p:nvPr/>
          </p:nvSpPr>
          <p:spPr>
            <a:xfrm rot="0">
              <a:off x="0" y="28575"/>
              <a:ext cx="6130789" cy="609812"/>
            </a:xfrm>
            <a:prstGeom prst="rect">
              <a:avLst/>
            </a:prstGeom>
          </p:spPr>
          <p:txBody>
            <a:bodyPr anchor="t" rtlCol="false" tIns="0" lIns="0" bIns="0" rIns="0">
              <a:spAutoFit/>
            </a:bodyPr>
            <a:lstStyle/>
            <a:p>
              <a:pPr marL="0" indent="0" lvl="0">
                <a:lnSpc>
                  <a:spcPts val="3520"/>
                </a:lnSpc>
                <a:spcBef>
                  <a:spcPct val="0"/>
                </a:spcBef>
              </a:pPr>
              <a:r>
                <a:rPr lang="en-US" sz="3200">
                  <a:solidFill>
                    <a:srgbClr val="000000"/>
                  </a:solidFill>
                  <a:latin typeface="Hammersmith One Bold"/>
                </a:rPr>
                <a:t>Évolution du CA</a:t>
              </a:r>
            </a:p>
          </p:txBody>
        </p:sp>
        <p:sp>
          <p:nvSpPr>
            <p:cNvPr name="TextBox 10" id="10"/>
            <p:cNvSpPr txBox="true"/>
            <p:nvPr/>
          </p:nvSpPr>
          <p:spPr>
            <a:xfrm rot="0">
              <a:off x="0" y="894579"/>
              <a:ext cx="6130789" cy="2319655"/>
            </a:xfrm>
            <a:prstGeom prst="rect">
              <a:avLst/>
            </a:prstGeom>
          </p:spPr>
          <p:txBody>
            <a:bodyPr anchor="t" rtlCol="false" tIns="0" lIns="0" bIns="0" rIns="0">
              <a:spAutoFit/>
            </a:bodyPr>
            <a:lstStyle/>
            <a:p>
              <a:pPr>
                <a:lnSpc>
                  <a:spcPts val="3510"/>
                </a:lnSpc>
              </a:pPr>
              <a:r>
                <a:rPr lang="en-US" sz="2700">
                  <a:solidFill>
                    <a:srgbClr val="000000"/>
                  </a:solidFill>
                  <a:latin typeface="Hammersmith One"/>
                </a:rPr>
                <a:t>Confirme la tendance du graphique précédent à savoir la baisse du CA au mois d'octobre 2021</a:t>
              </a:r>
            </a:p>
          </p:txBody>
        </p:sp>
      </p:grpSp>
      <p:pic>
        <p:nvPicPr>
          <p:cNvPr name="Picture 11" id="11"/>
          <p:cNvPicPr>
            <a:picLocks noChangeAspect="true"/>
          </p:cNvPicPr>
          <p:nvPr/>
        </p:nvPicPr>
        <p:blipFill>
          <a:blip r:embed="rId3"/>
          <a:srcRect l="0" t="0" r="0" b="0"/>
          <a:stretch>
            <a:fillRect/>
          </a:stretch>
        </p:blipFill>
        <p:spPr>
          <a:xfrm flipH="false" flipV="false" rot="0">
            <a:off x="8570981" y="5143500"/>
            <a:ext cx="6983838" cy="5127238"/>
          </a:xfrm>
          <a:prstGeom prst="rect">
            <a:avLst/>
          </a:prstGeom>
        </p:spPr>
      </p:pic>
      <p:sp>
        <p:nvSpPr>
          <p:cNvPr name="AutoShape 12" id="12"/>
          <p:cNvSpPr/>
          <p:nvPr/>
        </p:nvSpPr>
        <p:spPr>
          <a:xfrm rot="5400000">
            <a:off x="4388204" y="7589053"/>
            <a:ext cx="3909677" cy="0"/>
          </a:xfrm>
          <a:prstGeom prst="line">
            <a:avLst/>
          </a:prstGeom>
          <a:ln cap="rnd" w="19050">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6333517" cy="10287000"/>
          </a:xfrm>
          <a:prstGeom prst="rect">
            <a:avLst/>
          </a:prstGeom>
          <a:solidFill>
            <a:srgbClr val="FFFFFF"/>
          </a:solidFill>
        </p:spPr>
      </p:sp>
      <p:sp>
        <p:nvSpPr>
          <p:cNvPr name="AutoShape 3" id="3"/>
          <p:cNvSpPr/>
          <p:nvPr/>
        </p:nvSpPr>
        <p:spPr>
          <a:xfrm rot="5400000">
            <a:off x="3832530" y="4672645"/>
            <a:ext cx="3909677" cy="0"/>
          </a:xfrm>
          <a:prstGeom prst="line">
            <a:avLst/>
          </a:prstGeom>
          <a:ln cap="rnd" w="19050">
            <a:solidFill>
              <a:srgbClr val="000000"/>
            </a:solidFill>
            <a:prstDash val="solid"/>
            <a:headEnd type="none" len="sm" w="sm"/>
            <a:tailEnd type="none" len="sm" w="sm"/>
          </a:ln>
        </p:spPr>
      </p:sp>
      <p:pic>
        <p:nvPicPr>
          <p:cNvPr name="Picture 4" id="4"/>
          <p:cNvPicPr>
            <a:picLocks noChangeAspect="true"/>
          </p:cNvPicPr>
          <p:nvPr/>
        </p:nvPicPr>
        <p:blipFill>
          <a:blip r:embed="rId2"/>
          <a:srcRect l="0" t="0" r="0" b="0"/>
          <a:stretch>
            <a:fillRect/>
          </a:stretch>
        </p:blipFill>
        <p:spPr>
          <a:xfrm flipH="false" flipV="false" rot="0">
            <a:off x="6333517" y="261933"/>
            <a:ext cx="10925783" cy="7622639"/>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8532192" y="8100648"/>
            <a:ext cx="6305635" cy="2046114"/>
          </a:xfrm>
          <a:prstGeom prst="rect">
            <a:avLst/>
          </a:prstGeom>
        </p:spPr>
      </p:pic>
      <p:grpSp>
        <p:nvGrpSpPr>
          <p:cNvPr name="Group 6" id="6"/>
          <p:cNvGrpSpPr/>
          <p:nvPr/>
        </p:nvGrpSpPr>
        <p:grpSpPr>
          <a:xfrm rot="0">
            <a:off x="538131" y="456140"/>
            <a:ext cx="4598092" cy="9374720"/>
            <a:chOff x="0" y="0"/>
            <a:chExt cx="6130789" cy="12499627"/>
          </a:xfrm>
        </p:grpSpPr>
        <p:sp>
          <p:nvSpPr>
            <p:cNvPr name="TextBox 7" id="7"/>
            <p:cNvSpPr txBox="true"/>
            <p:nvPr/>
          </p:nvSpPr>
          <p:spPr>
            <a:xfrm rot="0">
              <a:off x="0" y="66675"/>
              <a:ext cx="6130789" cy="5429038"/>
            </a:xfrm>
            <a:prstGeom prst="rect">
              <a:avLst/>
            </a:prstGeom>
          </p:spPr>
          <p:txBody>
            <a:bodyPr anchor="t" rtlCol="false" tIns="0" lIns="0" bIns="0" rIns="0">
              <a:spAutoFit/>
            </a:bodyPr>
            <a:lstStyle/>
            <a:p>
              <a:pPr marL="0" indent="0" lvl="0">
                <a:lnSpc>
                  <a:spcPts val="6379"/>
                </a:lnSpc>
                <a:spcBef>
                  <a:spcPct val="0"/>
                </a:spcBef>
              </a:pPr>
              <a:r>
                <a:rPr lang="en-US" sz="5799">
                  <a:solidFill>
                    <a:srgbClr val="000000"/>
                  </a:solidFill>
                  <a:latin typeface="Hammersmith One Bold"/>
                </a:rPr>
                <a:t>Répartition du CA par client (courbe de Lorenz)</a:t>
              </a:r>
            </a:p>
          </p:txBody>
        </p:sp>
        <p:sp>
          <p:nvSpPr>
            <p:cNvPr name="TextBox 8" id="8"/>
            <p:cNvSpPr txBox="true"/>
            <p:nvPr/>
          </p:nvSpPr>
          <p:spPr>
            <a:xfrm rot="0">
              <a:off x="0" y="5751905"/>
              <a:ext cx="6130789" cy="6747722"/>
            </a:xfrm>
            <a:prstGeom prst="rect">
              <a:avLst/>
            </a:prstGeom>
          </p:spPr>
          <p:txBody>
            <a:bodyPr anchor="t" rtlCol="false" tIns="0" lIns="0" bIns="0" rIns="0">
              <a:spAutoFit/>
            </a:bodyPr>
            <a:lstStyle/>
            <a:p>
              <a:pPr marL="474979" indent="-237490" lvl="1">
                <a:lnSpc>
                  <a:spcPts val="2859"/>
                </a:lnSpc>
                <a:buFont typeface="Arial"/>
                <a:buChar char="•"/>
              </a:pPr>
              <a:r>
                <a:rPr lang="en-US" sz="2199">
                  <a:solidFill>
                    <a:srgbClr val="000000"/>
                  </a:solidFill>
                  <a:latin typeface="Hammersmith One"/>
                </a:rPr>
                <a:t>Plus la courbe de Lorenz est proche de la première bissectrice, plus la répartition est égalitaire. Ce qui n'est pas le cas ici.</a:t>
              </a:r>
            </a:p>
            <a:p>
              <a:pPr>
                <a:lnSpc>
                  <a:spcPts val="2859"/>
                </a:lnSpc>
              </a:pPr>
            </a:p>
            <a:p>
              <a:pPr marL="474979" indent="-237490" lvl="1">
                <a:lnSpc>
                  <a:spcPts val="2859"/>
                </a:lnSpc>
                <a:buFont typeface="Arial"/>
                <a:buChar char="•"/>
              </a:pPr>
              <a:r>
                <a:rPr lang="en-US" sz="2199">
                  <a:solidFill>
                    <a:srgbClr val="000000"/>
                  </a:solidFill>
                  <a:latin typeface="Arimo"/>
                </a:rPr>
                <a:t>L'indice de GINI mesure le niveau d'inégalité de la répartition d'une variable dans la population. Le coefficient varie de 0 (égalité parfaite) à 1 (inégalité parfaite. Dans notre cas, l'indice de GINI est de 0.45</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7" t="0" r="1625" b="0"/>
          <a:stretch>
            <a:fillRect/>
          </a:stretch>
        </p:blipFill>
        <p:spPr>
          <a:xfrm flipH="false" flipV="false" rot="0">
            <a:off x="7486725" y="1276668"/>
            <a:ext cx="10503516" cy="7233399"/>
          </a:xfrm>
          <a:prstGeom prst="rect">
            <a:avLst/>
          </a:prstGeom>
        </p:spPr>
      </p:pic>
      <p:grpSp>
        <p:nvGrpSpPr>
          <p:cNvPr name="Group 3" id="3"/>
          <p:cNvGrpSpPr/>
          <p:nvPr/>
        </p:nvGrpSpPr>
        <p:grpSpPr>
          <a:xfrm rot="0">
            <a:off x="681977" y="1504423"/>
            <a:ext cx="5877548" cy="4932709"/>
            <a:chOff x="0" y="0"/>
            <a:chExt cx="7836731" cy="6576945"/>
          </a:xfrm>
        </p:grpSpPr>
        <p:sp>
          <p:nvSpPr>
            <p:cNvPr name="TextBox 4" id="4"/>
            <p:cNvSpPr txBox="true"/>
            <p:nvPr/>
          </p:nvSpPr>
          <p:spPr>
            <a:xfrm rot="0">
              <a:off x="0" y="-28575"/>
              <a:ext cx="7836731" cy="2144395"/>
            </a:xfrm>
            <a:prstGeom prst="rect">
              <a:avLst/>
            </a:prstGeom>
          </p:spPr>
          <p:txBody>
            <a:bodyPr anchor="t" rtlCol="false" tIns="0" lIns="0" bIns="0" rIns="0">
              <a:spAutoFit/>
            </a:bodyPr>
            <a:lstStyle/>
            <a:p>
              <a:pPr>
                <a:lnSpc>
                  <a:spcPts val="4290"/>
                </a:lnSpc>
              </a:pPr>
              <a:r>
                <a:rPr lang="en-US" sz="3300">
                  <a:solidFill>
                    <a:srgbClr val="000000"/>
                  </a:solidFill>
                  <a:latin typeface="Hammersmith One"/>
                </a:rPr>
                <a:t>A) Le lien entre l’âge des clients et le montant total des achats</a:t>
              </a:r>
            </a:p>
          </p:txBody>
        </p:sp>
        <p:sp>
          <p:nvSpPr>
            <p:cNvPr name="TextBox 5" id="5"/>
            <p:cNvSpPr txBox="true"/>
            <p:nvPr/>
          </p:nvSpPr>
          <p:spPr>
            <a:xfrm rot="0">
              <a:off x="0" y="2291907"/>
              <a:ext cx="7836731" cy="4285038"/>
            </a:xfrm>
            <a:prstGeom prst="rect">
              <a:avLst/>
            </a:prstGeom>
          </p:spPr>
          <p:txBody>
            <a:bodyPr anchor="t" rtlCol="false" tIns="0" lIns="0" bIns="0" rIns="0">
              <a:spAutoFit/>
            </a:bodyPr>
            <a:lstStyle/>
            <a:p>
              <a:pPr>
                <a:lnSpc>
                  <a:spcPts val="3197"/>
                </a:lnSpc>
              </a:pPr>
            </a:p>
            <a:p>
              <a:pPr marL="493073" indent="-246537" lvl="1">
                <a:lnSpc>
                  <a:spcPts val="3197"/>
                </a:lnSpc>
                <a:buFont typeface="Arial"/>
                <a:buChar char="•"/>
              </a:pPr>
              <a:r>
                <a:rPr lang="en-US" sz="2283">
                  <a:solidFill>
                    <a:srgbClr val="000000"/>
                  </a:solidFill>
                  <a:latin typeface="Clear Sans Regular"/>
                </a:rPr>
                <a:t>L</a:t>
              </a:r>
              <a:r>
                <a:rPr lang="en-US" sz="2283">
                  <a:solidFill>
                    <a:srgbClr val="000000"/>
                  </a:solidFill>
                  <a:latin typeface="Clear Sans Regular"/>
                </a:rPr>
                <a:t>es femmes semblent acheter plus de livres appartenant à la catégorie 1.</a:t>
              </a:r>
            </a:p>
            <a:p>
              <a:pPr>
                <a:lnSpc>
                  <a:spcPts val="3197"/>
                </a:lnSpc>
              </a:pPr>
            </a:p>
            <a:p>
              <a:pPr marL="493073" indent="-246537" lvl="1">
                <a:lnSpc>
                  <a:spcPts val="3197"/>
                </a:lnSpc>
                <a:buFont typeface="Arial"/>
                <a:buChar char="•"/>
              </a:pPr>
              <a:r>
                <a:rPr lang="en-US" sz="2283">
                  <a:solidFill>
                    <a:srgbClr val="000000"/>
                  </a:solidFill>
                  <a:latin typeface="Clear Sans Regular"/>
                </a:rPr>
                <a:t>Tandis que les hommes semblent acheter légèrement plus de livres appartenant à la catégorie 0 et 2</a:t>
              </a:r>
            </a:p>
            <a:p>
              <a:pPr>
                <a:lnSpc>
                  <a:spcPts val="3197"/>
                </a:lnSpc>
              </a:pPr>
            </a:p>
          </p:txBody>
        </p:sp>
      </p:grpSp>
      <p:sp>
        <p:nvSpPr>
          <p:cNvPr name="AutoShape 6" id="6"/>
          <p:cNvSpPr/>
          <p:nvPr/>
        </p:nvSpPr>
        <p:spPr>
          <a:xfrm rot="5400000">
            <a:off x="5130686" y="4437706"/>
            <a:ext cx="3909677" cy="0"/>
          </a:xfrm>
          <a:prstGeom prst="line">
            <a:avLst/>
          </a:prstGeom>
          <a:ln cap="rnd" w="19050">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DAFD9-AXyJk</dc:identifier>
  <dcterms:modified xsi:type="dcterms:W3CDTF">2011-08-01T06:04:30Z</dcterms:modified>
  <cp:revision>1</cp:revision>
  <dc:title>AKAKOU_Laura_2_presentation_052022</dc:title>
</cp:coreProperties>
</file>